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9" r:id="rId3"/>
    <p:sldId id="278" r:id="rId4"/>
    <p:sldId id="260" r:id="rId5"/>
    <p:sldId id="267" r:id="rId6"/>
    <p:sldId id="276" r:id="rId7"/>
    <p:sldId id="277" r:id="rId8"/>
    <p:sldId id="275" r:id="rId9"/>
    <p:sldId id="291" r:id="rId10"/>
    <p:sldId id="280" r:id="rId11"/>
    <p:sldId id="281" r:id="rId12"/>
    <p:sldId id="282" r:id="rId13"/>
    <p:sldId id="288" r:id="rId14"/>
    <p:sldId id="284" r:id="rId15"/>
    <p:sldId id="285" r:id="rId16"/>
    <p:sldId id="286" r:id="rId17"/>
    <p:sldId id="289" r:id="rId18"/>
    <p:sldId id="283" r:id="rId19"/>
    <p:sldId id="294" r:id="rId20"/>
    <p:sldId id="293"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3"/>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7DD720-B687-4EF2-B6DE-5C7D0794C928}"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72B0C222-7317-4425-AC70-ACA73CE42E00}">
      <dgm:prSet/>
      <dgm:spPr/>
      <dgm:t>
        <a:bodyPr/>
        <a:lstStyle/>
        <a:p>
          <a:r>
            <a:rPr lang="en-US"/>
            <a:t>Firstly, it will significantly lower the number of parameters in the networks because the dense word vector is much smaller than the one-hot word vector. </a:t>
          </a:r>
        </a:p>
      </dgm:t>
    </dgm:pt>
    <dgm:pt modelId="{F67EF199-FCD6-44ED-8D85-420F5F215628}" type="parTrans" cxnId="{E52D8A5A-B1AA-45F5-8C57-5D4318DEBABB}">
      <dgm:prSet/>
      <dgm:spPr/>
      <dgm:t>
        <a:bodyPr/>
        <a:lstStyle/>
        <a:p>
          <a:endParaRPr lang="en-US"/>
        </a:p>
      </dgm:t>
    </dgm:pt>
    <dgm:pt modelId="{8DA6DFB7-ADFB-45C9-8DE1-AC892FBCD221}" type="sibTrans" cxnId="{E52D8A5A-B1AA-45F5-8C57-5D4318DEBABB}">
      <dgm:prSet/>
      <dgm:spPr/>
      <dgm:t>
        <a:bodyPr/>
        <a:lstStyle/>
        <a:p>
          <a:endParaRPr lang="en-US"/>
        </a:p>
      </dgm:t>
    </dgm:pt>
    <dgm:pt modelId="{B57DF8EF-3CAB-46B3-83B6-5D7B9B0F8F90}">
      <dgm:prSet/>
      <dgm:spPr/>
      <dgm:t>
        <a:bodyPr/>
        <a:lstStyle/>
        <a:p>
          <a:r>
            <a:rPr lang="en-US"/>
            <a:t>Secondly, the dense word embedding encodes the semantic meanings of the words. The semantically relevant words can be found closer to each other by calculating the Euclidean distance between two dense word vectors in embedding layers, whereas the one-hot vectors representation lose this information because they are all perpendicular to each other.</a:t>
          </a:r>
        </a:p>
      </dgm:t>
    </dgm:pt>
    <dgm:pt modelId="{E4A322C6-1EE0-4C9F-8306-11182F2144B4}" type="parTrans" cxnId="{1830F0D7-EC06-4E67-B945-6F004AF48583}">
      <dgm:prSet/>
      <dgm:spPr/>
      <dgm:t>
        <a:bodyPr/>
        <a:lstStyle/>
        <a:p>
          <a:endParaRPr lang="en-US"/>
        </a:p>
      </dgm:t>
    </dgm:pt>
    <dgm:pt modelId="{47445D97-8B1C-41FF-8856-0BA25BA43818}" type="sibTrans" cxnId="{1830F0D7-EC06-4E67-B945-6F004AF48583}">
      <dgm:prSet/>
      <dgm:spPr/>
      <dgm:t>
        <a:bodyPr/>
        <a:lstStyle/>
        <a:p>
          <a:endParaRPr lang="en-US"/>
        </a:p>
      </dgm:t>
    </dgm:pt>
    <dgm:pt modelId="{D711B87C-32A5-4718-8418-C5F4425802EA}" type="pres">
      <dgm:prSet presAssocID="{AC7DD720-B687-4EF2-B6DE-5C7D0794C928}" presName="vert0" presStyleCnt="0">
        <dgm:presLayoutVars>
          <dgm:dir/>
          <dgm:animOne val="branch"/>
          <dgm:animLvl val="lvl"/>
        </dgm:presLayoutVars>
      </dgm:prSet>
      <dgm:spPr/>
    </dgm:pt>
    <dgm:pt modelId="{9947F7D8-1B36-40A3-A22B-A44CA03BB232}" type="pres">
      <dgm:prSet presAssocID="{72B0C222-7317-4425-AC70-ACA73CE42E00}" presName="thickLine" presStyleLbl="alignNode1" presStyleIdx="0" presStyleCnt="2"/>
      <dgm:spPr/>
    </dgm:pt>
    <dgm:pt modelId="{54DF5BFF-0856-4EC3-84F2-E3E6C46A55FD}" type="pres">
      <dgm:prSet presAssocID="{72B0C222-7317-4425-AC70-ACA73CE42E00}" presName="horz1" presStyleCnt="0"/>
      <dgm:spPr/>
    </dgm:pt>
    <dgm:pt modelId="{3CC9BABA-8278-4398-A889-4CC5F55FF2A4}" type="pres">
      <dgm:prSet presAssocID="{72B0C222-7317-4425-AC70-ACA73CE42E00}" presName="tx1" presStyleLbl="revTx" presStyleIdx="0" presStyleCnt="2"/>
      <dgm:spPr/>
    </dgm:pt>
    <dgm:pt modelId="{E1A6CD3D-65F1-4680-98A7-68C220B6347A}" type="pres">
      <dgm:prSet presAssocID="{72B0C222-7317-4425-AC70-ACA73CE42E00}" presName="vert1" presStyleCnt="0"/>
      <dgm:spPr/>
    </dgm:pt>
    <dgm:pt modelId="{CC2068E0-5ECD-49D3-831A-4392B9B958C5}" type="pres">
      <dgm:prSet presAssocID="{B57DF8EF-3CAB-46B3-83B6-5D7B9B0F8F90}" presName="thickLine" presStyleLbl="alignNode1" presStyleIdx="1" presStyleCnt="2"/>
      <dgm:spPr/>
    </dgm:pt>
    <dgm:pt modelId="{02D35E43-B0E0-423D-933B-F1612C70F803}" type="pres">
      <dgm:prSet presAssocID="{B57DF8EF-3CAB-46B3-83B6-5D7B9B0F8F90}" presName="horz1" presStyleCnt="0"/>
      <dgm:spPr/>
    </dgm:pt>
    <dgm:pt modelId="{3516CEB4-3E86-4261-A609-50AED5CCB038}" type="pres">
      <dgm:prSet presAssocID="{B57DF8EF-3CAB-46B3-83B6-5D7B9B0F8F90}" presName="tx1" presStyleLbl="revTx" presStyleIdx="1" presStyleCnt="2"/>
      <dgm:spPr/>
    </dgm:pt>
    <dgm:pt modelId="{B88679AB-2ED0-450A-8CDA-9AD745ED20C9}" type="pres">
      <dgm:prSet presAssocID="{B57DF8EF-3CAB-46B3-83B6-5D7B9B0F8F90}" presName="vert1" presStyleCnt="0"/>
      <dgm:spPr/>
    </dgm:pt>
  </dgm:ptLst>
  <dgm:cxnLst>
    <dgm:cxn modelId="{4BBB9C0B-D572-40BA-B793-EDD87F5C1029}" type="presOf" srcId="{B57DF8EF-3CAB-46B3-83B6-5D7B9B0F8F90}" destId="{3516CEB4-3E86-4261-A609-50AED5CCB038}" srcOrd="0" destOrd="0" presId="urn:microsoft.com/office/officeart/2008/layout/LinedList"/>
    <dgm:cxn modelId="{128B1A29-CE39-476A-9535-E59402B1C494}" type="presOf" srcId="{AC7DD720-B687-4EF2-B6DE-5C7D0794C928}" destId="{D711B87C-32A5-4718-8418-C5F4425802EA}" srcOrd="0" destOrd="0" presId="urn:microsoft.com/office/officeart/2008/layout/LinedList"/>
    <dgm:cxn modelId="{FAE83036-A57E-416B-A414-78D1D02FB7E6}" type="presOf" srcId="{72B0C222-7317-4425-AC70-ACA73CE42E00}" destId="{3CC9BABA-8278-4398-A889-4CC5F55FF2A4}" srcOrd="0" destOrd="0" presId="urn:microsoft.com/office/officeart/2008/layout/LinedList"/>
    <dgm:cxn modelId="{E52D8A5A-B1AA-45F5-8C57-5D4318DEBABB}" srcId="{AC7DD720-B687-4EF2-B6DE-5C7D0794C928}" destId="{72B0C222-7317-4425-AC70-ACA73CE42E00}" srcOrd="0" destOrd="0" parTransId="{F67EF199-FCD6-44ED-8D85-420F5F215628}" sibTransId="{8DA6DFB7-ADFB-45C9-8DE1-AC892FBCD221}"/>
    <dgm:cxn modelId="{1830F0D7-EC06-4E67-B945-6F004AF48583}" srcId="{AC7DD720-B687-4EF2-B6DE-5C7D0794C928}" destId="{B57DF8EF-3CAB-46B3-83B6-5D7B9B0F8F90}" srcOrd="1" destOrd="0" parTransId="{E4A322C6-1EE0-4C9F-8306-11182F2144B4}" sibTransId="{47445D97-8B1C-41FF-8856-0BA25BA43818}"/>
    <dgm:cxn modelId="{8A0E53AE-1BC7-4212-8693-9DDFE54928DC}" type="presParOf" srcId="{D711B87C-32A5-4718-8418-C5F4425802EA}" destId="{9947F7D8-1B36-40A3-A22B-A44CA03BB232}" srcOrd="0" destOrd="0" presId="urn:microsoft.com/office/officeart/2008/layout/LinedList"/>
    <dgm:cxn modelId="{9E34BD11-4EA4-4C27-A1D2-D752A254A2E5}" type="presParOf" srcId="{D711B87C-32A5-4718-8418-C5F4425802EA}" destId="{54DF5BFF-0856-4EC3-84F2-E3E6C46A55FD}" srcOrd="1" destOrd="0" presId="urn:microsoft.com/office/officeart/2008/layout/LinedList"/>
    <dgm:cxn modelId="{63832D38-C31B-4654-867C-D8A5CAA609EB}" type="presParOf" srcId="{54DF5BFF-0856-4EC3-84F2-E3E6C46A55FD}" destId="{3CC9BABA-8278-4398-A889-4CC5F55FF2A4}" srcOrd="0" destOrd="0" presId="urn:microsoft.com/office/officeart/2008/layout/LinedList"/>
    <dgm:cxn modelId="{D099EF10-AC0A-4E75-A75B-547D1F88B603}" type="presParOf" srcId="{54DF5BFF-0856-4EC3-84F2-E3E6C46A55FD}" destId="{E1A6CD3D-65F1-4680-98A7-68C220B6347A}" srcOrd="1" destOrd="0" presId="urn:microsoft.com/office/officeart/2008/layout/LinedList"/>
    <dgm:cxn modelId="{77117487-40F7-41D4-AD4B-32E54C748111}" type="presParOf" srcId="{D711B87C-32A5-4718-8418-C5F4425802EA}" destId="{CC2068E0-5ECD-49D3-831A-4392B9B958C5}" srcOrd="2" destOrd="0" presId="urn:microsoft.com/office/officeart/2008/layout/LinedList"/>
    <dgm:cxn modelId="{1ED21802-E669-4CD8-B3B9-64F4B0676963}" type="presParOf" srcId="{D711B87C-32A5-4718-8418-C5F4425802EA}" destId="{02D35E43-B0E0-423D-933B-F1612C70F803}" srcOrd="3" destOrd="0" presId="urn:microsoft.com/office/officeart/2008/layout/LinedList"/>
    <dgm:cxn modelId="{26EBD255-62FF-4741-9EB0-9A22AFCFAF53}" type="presParOf" srcId="{02D35E43-B0E0-423D-933B-F1612C70F803}" destId="{3516CEB4-3E86-4261-A609-50AED5CCB038}" srcOrd="0" destOrd="0" presId="urn:microsoft.com/office/officeart/2008/layout/LinedList"/>
    <dgm:cxn modelId="{3E60FD22-E279-4D2D-B3BA-7BF39418A19F}" type="presParOf" srcId="{02D35E43-B0E0-423D-933B-F1612C70F803}" destId="{B88679AB-2ED0-450A-8CDA-9AD745ED20C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04D77-87A0-F54E-9396-8DFCFC939700}" type="doc">
      <dgm:prSet loTypeId="urn:microsoft.com/office/officeart/2005/8/layout/vList2" loCatId="list" qsTypeId="urn:microsoft.com/office/officeart/2005/8/quickstyle/simple1" qsCatId="simple" csTypeId="urn:microsoft.com/office/officeart/2005/8/colors/accent3_4" csCatId="accent3"/>
      <dgm:spPr/>
      <dgm:t>
        <a:bodyPr/>
        <a:lstStyle/>
        <a:p>
          <a:endParaRPr lang="zh-CN" altLang="en-US"/>
        </a:p>
      </dgm:t>
    </dgm:pt>
    <dgm:pt modelId="{73A01F82-0978-DB40-A108-F3E6E7F59E5B}">
      <dgm:prSet/>
      <dgm:spPr/>
      <dgm:t>
        <a:bodyPr/>
        <a:lstStyle/>
        <a:p>
          <a:pPr algn="ctr"/>
          <a:r>
            <a:rPr lang="en-US" dirty="0"/>
            <a:t>Expected result example</a:t>
          </a:r>
          <a:endParaRPr lang="zh-CN" dirty="0"/>
        </a:p>
      </dgm:t>
    </dgm:pt>
    <dgm:pt modelId="{2D82809C-8FCF-674C-BB47-3E37D6C165E1}" type="parTrans" cxnId="{0AABF4E8-7115-EF49-8ADA-786528361560}">
      <dgm:prSet/>
      <dgm:spPr/>
      <dgm:t>
        <a:bodyPr/>
        <a:lstStyle/>
        <a:p>
          <a:endParaRPr lang="zh-CN" altLang="en-US"/>
        </a:p>
      </dgm:t>
    </dgm:pt>
    <dgm:pt modelId="{A8D49C4F-E0A2-E34C-99CC-6D523783324B}" type="sibTrans" cxnId="{0AABF4E8-7115-EF49-8ADA-786528361560}">
      <dgm:prSet/>
      <dgm:spPr/>
      <dgm:t>
        <a:bodyPr/>
        <a:lstStyle/>
        <a:p>
          <a:endParaRPr lang="zh-CN" altLang="en-US"/>
        </a:p>
      </dgm:t>
    </dgm:pt>
    <dgm:pt modelId="{74658A9C-438D-A14A-9EB4-AC3670A1795E}" type="pres">
      <dgm:prSet presAssocID="{BA004D77-87A0-F54E-9396-8DFCFC939700}" presName="linear" presStyleCnt="0">
        <dgm:presLayoutVars>
          <dgm:animLvl val="lvl"/>
          <dgm:resizeHandles val="exact"/>
        </dgm:presLayoutVars>
      </dgm:prSet>
      <dgm:spPr/>
    </dgm:pt>
    <dgm:pt modelId="{29004004-E633-3F48-91B2-3F0942E56576}" type="pres">
      <dgm:prSet presAssocID="{73A01F82-0978-DB40-A108-F3E6E7F59E5B}" presName="parentText" presStyleLbl="node1" presStyleIdx="0" presStyleCnt="1">
        <dgm:presLayoutVars>
          <dgm:chMax val="0"/>
          <dgm:bulletEnabled val="1"/>
        </dgm:presLayoutVars>
      </dgm:prSet>
      <dgm:spPr/>
    </dgm:pt>
  </dgm:ptLst>
  <dgm:cxnLst>
    <dgm:cxn modelId="{A49CF821-3795-B647-92B0-9F29BE213B2A}" type="presOf" srcId="{BA004D77-87A0-F54E-9396-8DFCFC939700}" destId="{74658A9C-438D-A14A-9EB4-AC3670A1795E}" srcOrd="0" destOrd="0" presId="urn:microsoft.com/office/officeart/2005/8/layout/vList2"/>
    <dgm:cxn modelId="{75C6E2E8-6269-1645-B0FC-01A37313AC6C}" type="presOf" srcId="{73A01F82-0978-DB40-A108-F3E6E7F59E5B}" destId="{29004004-E633-3F48-91B2-3F0942E56576}" srcOrd="0" destOrd="0" presId="urn:microsoft.com/office/officeart/2005/8/layout/vList2"/>
    <dgm:cxn modelId="{0AABF4E8-7115-EF49-8ADA-786528361560}" srcId="{BA004D77-87A0-F54E-9396-8DFCFC939700}" destId="{73A01F82-0978-DB40-A108-F3E6E7F59E5B}" srcOrd="0" destOrd="0" parTransId="{2D82809C-8FCF-674C-BB47-3E37D6C165E1}" sibTransId="{A8D49C4F-E0A2-E34C-99CC-6D523783324B}"/>
    <dgm:cxn modelId="{D61B5EBA-C008-F74E-A68B-0CBEB0D6B92A}" type="presParOf" srcId="{74658A9C-438D-A14A-9EB4-AC3670A1795E}" destId="{29004004-E633-3F48-91B2-3F0942E5657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9F1672-0C6A-1C4C-AF25-DB11E882387D}"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D580141C-DD19-654C-96EE-ED363E3C0F91}">
      <dgm:prSet/>
      <dgm:spPr/>
      <dgm:t>
        <a:bodyPr/>
        <a:lstStyle/>
        <a:p>
          <a:r>
            <a:rPr kumimoji="1" lang="en-US"/>
            <a:t>Experiment</a:t>
          </a:r>
          <a:endParaRPr lang="zh-CN"/>
        </a:p>
      </dgm:t>
    </dgm:pt>
    <dgm:pt modelId="{42BCC6FD-39C1-4B40-AC29-0BBAA20B61B9}" type="parTrans" cxnId="{AC4D7A0B-5AF6-D84F-951B-F6DD6FC0E2B6}">
      <dgm:prSet/>
      <dgm:spPr/>
      <dgm:t>
        <a:bodyPr/>
        <a:lstStyle/>
        <a:p>
          <a:endParaRPr lang="zh-CN" altLang="en-US"/>
        </a:p>
      </dgm:t>
    </dgm:pt>
    <dgm:pt modelId="{FD24FC12-12D3-6049-9E78-0A4471ED3950}" type="sibTrans" cxnId="{AC4D7A0B-5AF6-D84F-951B-F6DD6FC0E2B6}">
      <dgm:prSet/>
      <dgm:spPr/>
      <dgm:t>
        <a:bodyPr/>
        <a:lstStyle/>
        <a:p>
          <a:endParaRPr lang="zh-CN" altLang="en-US"/>
        </a:p>
      </dgm:t>
    </dgm:pt>
    <dgm:pt modelId="{B7B25E00-2520-ED4D-8E86-8A99C18CFFA9}" type="pres">
      <dgm:prSet presAssocID="{1A9F1672-0C6A-1C4C-AF25-DB11E882387D}" presName="compositeShape" presStyleCnt="0">
        <dgm:presLayoutVars>
          <dgm:chMax val="7"/>
          <dgm:dir/>
          <dgm:resizeHandles val="exact"/>
        </dgm:presLayoutVars>
      </dgm:prSet>
      <dgm:spPr/>
    </dgm:pt>
    <dgm:pt modelId="{FF583FC1-3D4D-BB46-A7E5-1E145BF7E512}" type="pres">
      <dgm:prSet presAssocID="{D580141C-DD19-654C-96EE-ED363E3C0F91}" presName="circ1TxSh" presStyleLbl="vennNode1" presStyleIdx="0" presStyleCnt="1" custScaleX="351776"/>
      <dgm:spPr/>
    </dgm:pt>
  </dgm:ptLst>
  <dgm:cxnLst>
    <dgm:cxn modelId="{AC4D7A0B-5AF6-D84F-951B-F6DD6FC0E2B6}" srcId="{1A9F1672-0C6A-1C4C-AF25-DB11E882387D}" destId="{D580141C-DD19-654C-96EE-ED363E3C0F91}" srcOrd="0" destOrd="0" parTransId="{42BCC6FD-39C1-4B40-AC29-0BBAA20B61B9}" sibTransId="{FD24FC12-12D3-6049-9E78-0A4471ED3950}"/>
    <dgm:cxn modelId="{6DB4FA55-AB26-B149-9634-5A1A93F18DF4}" type="presOf" srcId="{D580141C-DD19-654C-96EE-ED363E3C0F91}" destId="{FF583FC1-3D4D-BB46-A7E5-1E145BF7E512}" srcOrd="0" destOrd="0" presId="urn:microsoft.com/office/officeart/2005/8/layout/venn1"/>
    <dgm:cxn modelId="{614303CB-543D-0840-9E26-F9FEF2E72511}" type="presOf" srcId="{1A9F1672-0C6A-1C4C-AF25-DB11E882387D}" destId="{B7B25E00-2520-ED4D-8E86-8A99C18CFFA9}" srcOrd="0" destOrd="0" presId="urn:microsoft.com/office/officeart/2005/8/layout/venn1"/>
    <dgm:cxn modelId="{A5F4EDDE-A46A-3D46-8479-DAD4844EA2D3}" type="presParOf" srcId="{B7B25E00-2520-ED4D-8E86-8A99C18CFFA9}" destId="{FF583FC1-3D4D-BB46-A7E5-1E145BF7E512}"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264DC1-BD09-3C46-9648-3DF82262CCA7}" type="doc">
      <dgm:prSet loTypeId="urn:microsoft.com/office/officeart/2005/8/layout/vList2" loCatId="list" qsTypeId="urn:microsoft.com/office/officeart/2005/8/quickstyle/simple1" qsCatId="simple" csTypeId="urn:microsoft.com/office/officeart/2005/8/colors/accent3_4" csCatId="accent3"/>
      <dgm:spPr/>
      <dgm:t>
        <a:bodyPr/>
        <a:lstStyle/>
        <a:p>
          <a:endParaRPr lang="zh-CN" altLang="en-US"/>
        </a:p>
      </dgm:t>
    </dgm:pt>
    <dgm:pt modelId="{47317922-44ED-FA43-9758-21E4234C03A1}">
      <dgm:prSet/>
      <dgm:spPr/>
      <dgm:t>
        <a:bodyPr/>
        <a:lstStyle/>
        <a:p>
          <a:r>
            <a:rPr kumimoji="1" lang="en-US"/>
            <a:t>Final architecture in our project</a:t>
          </a:r>
          <a:endParaRPr lang="zh-CN"/>
        </a:p>
      </dgm:t>
    </dgm:pt>
    <dgm:pt modelId="{5D58F4DB-91F2-D84A-BA86-4A2FB5EF88F1}" type="parTrans" cxnId="{19BAC4EF-040D-6847-A2C8-87456AA87A1F}">
      <dgm:prSet/>
      <dgm:spPr/>
      <dgm:t>
        <a:bodyPr/>
        <a:lstStyle/>
        <a:p>
          <a:endParaRPr lang="zh-CN" altLang="en-US"/>
        </a:p>
      </dgm:t>
    </dgm:pt>
    <dgm:pt modelId="{B712C085-F6C6-4C42-A1A1-2D480D61AAFA}" type="sibTrans" cxnId="{19BAC4EF-040D-6847-A2C8-87456AA87A1F}">
      <dgm:prSet/>
      <dgm:spPr/>
      <dgm:t>
        <a:bodyPr/>
        <a:lstStyle/>
        <a:p>
          <a:endParaRPr lang="zh-CN" altLang="en-US"/>
        </a:p>
      </dgm:t>
    </dgm:pt>
    <dgm:pt modelId="{CE1A8D10-874F-8547-82CA-B2396748492A}" type="pres">
      <dgm:prSet presAssocID="{01264DC1-BD09-3C46-9648-3DF82262CCA7}" presName="linear" presStyleCnt="0">
        <dgm:presLayoutVars>
          <dgm:animLvl val="lvl"/>
          <dgm:resizeHandles val="exact"/>
        </dgm:presLayoutVars>
      </dgm:prSet>
      <dgm:spPr/>
    </dgm:pt>
    <dgm:pt modelId="{A91A5B65-EADE-064C-B9F0-BEEAEB698371}" type="pres">
      <dgm:prSet presAssocID="{47317922-44ED-FA43-9758-21E4234C03A1}" presName="parentText" presStyleLbl="node1" presStyleIdx="0" presStyleCnt="1">
        <dgm:presLayoutVars>
          <dgm:chMax val="0"/>
          <dgm:bulletEnabled val="1"/>
        </dgm:presLayoutVars>
      </dgm:prSet>
      <dgm:spPr/>
    </dgm:pt>
  </dgm:ptLst>
  <dgm:cxnLst>
    <dgm:cxn modelId="{16B736B5-AFF2-364B-BE0F-4E7B000D9875}" type="presOf" srcId="{01264DC1-BD09-3C46-9648-3DF82262CCA7}" destId="{CE1A8D10-874F-8547-82CA-B2396748492A}" srcOrd="0" destOrd="0" presId="urn:microsoft.com/office/officeart/2005/8/layout/vList2"/>
    <dgm:cxn modelId="{675D4CC9-4B0C-5242-9368-309C21AD1447}" type="presOf" srcId="{47317922-44ED-FA43-9758-21E4234C03A1}" destId="{A91A5B65-EADE-064C-B9F0-BEEAEB698371}" srcOrd="0" destOrd="0" presId="urn:microsoft.com/office/officeart/2005/8/layout/vList2"/>
    <dgm:cxn modelId="{19BAC4EF-040D-6847-A2C8-87456AA87A1F}" srcId="{01264DC1-BD09-3C46-9648-3DF82262CCA7}" destId="{47317922-44ED-FA43-9758-21E4234C03A1}" srcOrd="0" destOrd="0" parTransId="{5D58F4DB-91F2-D84A-BA86-4A2FB5EF88F1}" sibTransId="{B712C085-F6C6-4C42-A1A1-2D480D61AAFA}"/>
    <dgm:cxn modelId="{607599BD-F364-DC49-B9D4-E3541792E1B1}" type="presParOf" srcId="{CE1A8D10-874F-8547-82CA-B2396748492A}" destId="{A91A5B65-EADE-064C-B9F0-BEEAEB69837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A16FA5-9DDD-CF4F-925E-A9B9A90F2091}" type="doc">
      <dgm:prSet loTypeId="urn:microsoft.com/office/officeart/2005/8/layout/vList2" loCatId="list" qsTypeId="urn:microsoft.com/office/officeart/2005/8/quickstyle/simple1" qsCatId="simple" csTypeId="urn:microsoft.com/office/officeart/2005/8/colors/accent3_4" csCatId="accent3"/>
      <dgm:spPr/>
      <dgm:t>
        <a:bodyPr/>
        <a:lstStyle/>
        <a:p>
          <a:endParaRPr lang="zh-CN" altLang="en-US"/>
        </a:p>
      </dgm:t>
    </dgm:pt>
    <dgm:pt modelId="{957BF5DE-BD11-C24A-AB71-506F0A6AE006}">
      <dgm:prSet/>
      <dgm:spPr/>
      <dgm:t>
        <a:bodyPr/>
        <a:lstStyle/>
        <a:p>
          <a:pPr algn="ctr"/>
          <a:r>
            <a:rPr kumimoji="1" lang="en-US"/>
            <a:t>Exciting results</a:t>
          </a:r>
          <a:endParaRPr lang="zh-CN"/>
        </a:p>
      </dgm:t>
    </dgm:pt>
    <dgm:pt modelId="{F87526C9-A52F-F045-80AB-6EEF753A052C}" type="parTrans" cxnId="{89E8BDC4-D55C-F740-B3DD-5FE644C6ED2D}">
      <dgm:prSet/>
      <dgm:spPr/>
      <dgm:t>
        <a:bodyPr/>
        <a:lstStyle/>
        <a:p>
          <a:endParaRPr lang="zh-CN" altLang="en-US"/>
        </a:p>
      </dgm:t>
    </dgm:pt>
    <dgm:pt modelId="{7E5EDFD5-7DFE-7D4F-B121-BD8E4BBB0C90}" type="sibTrans" cxnId="{89E8BDC4-D55C-F740-B3DD-5FE644C6ED2D}">
      <dgm:prSet/>
      <dgm:spPr/>
      <dgm:t>
        <a:bodyPr/>
        <a:lstStyle/>
        <a:p>
          <a:endParaRPr lang="zh-CN" altLang="en-US"/>
        </a:p>
      </dgm:t>
    </dgm:pt>
    <dgm:pt modelId="{7973AD7A-493B-7845-9F48-AE66C8A4EBBD}" type="pres">
      <dgm:prSet presAssocID="{21A16FA5-9DDD-CF4F-925E-A9B9A90F2091}" presName="linear" presStyleCnt="0">
        <dgm:presLayoutVars>
          <dgm:animLvl val="lvl"/>
          <dgm:resizeHandles val="exact"/>
        </dgm:presLayoutVars>
      </dgm:prSet>
      <dgm:spPr/>
    </dgm:pt>
    <dgm:pt modelId="{7F18AAF2-86D4-F941-9F4F-A4F458C9781D}" type="pres">
      <dgm:prSet presAssocID="{957BF5DE-BD11-C24A-AB71-506F0A6AE006}" presName="parentText" presStyleLbl="node1" presStyleIdx="0" presStyleCnt="1">
        <dgm:presLayoutVars>
          <dgm:chMax val="0"/>
          <dgm:bulletEnabled val="1"/>
        </dgm:presLayoutVars>
      </dgm:prSet>
      <dgm:spPr/>
    </dgm:pt>
  </dgm:ptLst>
  <dgm:cxnLst>
    <dgm:cxn modelId="{27A92542-4032-6B49-94C6-423C7D822797}" type="presOf" srcId="{21A16FA5-9DDD-CF4F-925E-A9B9A90F2091}" destId="{7973AD7A-493B-7845-9F48-AE66C8A4EBBD}" srcOrd="0" destOrd="0" presId="urn:microsoft.com/office/officeart/2005/8/layout/vList2"/>
    <dgm:cxn modelId="{4E860460-AA0A-D448-876C-5CE4F142C363}" type="presOf" srcId="{957BF5DE-BD11-C24A-AB71-506F0A6AE006}" destId="{7F18AAF2-86D4-F941-9F4F-A4F458C9781D}" srcOrd="0" destOrd="0" presId="urn:microsoft.com/office/officeart/2005/8/layout/vList2"/>
    <dgm:cxn modelId="{89E8BDC4-D55C-F740-B3DD-5FE644C6ED2D}" srcId="{21A16FA5-9DDD-CF4F-925E-A9B9A90F2091}" destId="{957BF5DE-BD11-C24A-AB71-506F0A6AE006}" srcOrd="0" destOrd="0" parTransId="{F87526C9-A52F-F045-80AB-6EEF753A052C}" sibTransId="{7E5EDFD5-7DFE-7D4F-B121-BD8E4BBB0C90}"/>
    <dgm:cxn modelId="{0104E8EE-5E8E-214C-8BC1-00B7C4CE09F1}" type="presParOf" srcId="{7973AD7A-493B-7845-9F48-AE66C8A4EBBD}" destId="{7F18AAF2-86D4-F941-9F4F-A4F458C9781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7F7D8-1B36-40A3-A22B-A44CA03BB232}">
      <dsp:nvSpPr>
        <dsp:cNvPr id="0" name=""/>
        <dsp:cNvSpPr/>
      </dsp:nvSpPr>
      <dsp:spPr>
        <a:xfrm>
          <a:off x="0" y="0"/>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CC9BABA-8278-4398-A889-4CC5F55FF2A4}">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Firstly, it will significantly lower the number of parameters in the networks because the dense word vector is much smaller than the one-hot word vector. </a:t>
          </a:r>
        </a:p>
      </dsp:txBody>
      <dsp:txXfrm>
        <a:off x="0" y="0"/>
        <a:ext cx="10515600" cy="2175669"/>
      </dsp:txXfrm>
    </dsp:sp>
    <dsp:sp modelId="{CC2068E0-5ECD-49D3-831A-4392B9B958C5}">
      <dsp:nvSpPr>
        <dsp:cNvPr id="0" name=""/>
        <dsp:cNvSpPr/>
      </dsp:nvSpPr>
      <dsp:spPr>
        <a:xfrm>
          <a:off x="0" y="2175669"/>
          <a:ext cx="105156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516CEB4-3E86-4261-A609-50AED5CCB038}">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Secondly, the dense word embedding encodes the semantic meanings of the words. The semantically relevant words can be found closer to each other by calculating the Euclidean distance between two dense word vectors in embedding layers, whereas the one-hot vectors representation lose this information because they are all perpendicular to each other.</a:t>
          </a:r>
        </a:p>
      </dsp:txBody>
      <dsp:txXfrm>
        <a:off x="0" y="2175669"/>
        <a:ext cx="10515600" cy="2175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04004-E633-3F48-91B2-3F0942E56576}">
      <dsp:nvSpPr>
        <dsp:cNvPr id="0" name=""/>
        <dsp:cNvSpPr/>
      </dsp:nvSpPr>
      <dsp:spPr>
        <a:xfrm>
          <a:off x="0" y="650"/>
          <a:ext cx="11210925" cy="743535"/>
        </a:xfrm>
        <a:prstGeom prst="round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Expected result example</a:t>
          </a:r>
          <a:endParaRPr lang="zh-CN" sz="3100" kern="1200" dirty="0"/>
        </a:p>
      </dsp:txBody>
      <dsp:txXfrm>
        <a:off x="36296" y="36946"/>
        <a:ext cx="11138333" cy="6709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83FC1-3D4D-BB46-A7E5-1E145BF7E512}">
      <dsp:nvSpPr>
        <dsp:cNvPr id="0" name=""/>
        <dsp:cNvSpPr/>
      </dsp:nvSpPr>
      <dsp:spPr>
        <a:xfrm>
          <a:off x="-1" y="0"/>
          <a:ext cx="6242465" cy="177455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44800">
            <a:lnSpc>
              <a:spcPct val="90000"/>
            </a:lnSpc>
            <a:spcBef>
              <a:spcPct val="0"/>
            </a:spcBef>
            <a:spcAft>
              <a:spcPct val="35000"/>
            </a:spcAft>
            <a:buNone/>
          </a:pPr>
          <a:r>
            <a:rPr kumimoji="1" lang="en-US" sz="6400" kern="1200"/>
            <a:t>Experiment</a:t>
          </a:r>
          <a:endParaRPr lang="zh-CN" sz="6400" kern="1200"/>
        </a:p>
      </dsp:txBody>
      <dsp:txXfrm>
        <a:off x="914187" y="259878"/>
        <a:ext cx="4414089" cy="12548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A5B65-EADE-064C-B9F0-BEEAEB698371}">
      <dsp:nvSpPr>
        <dsp:cNvPr id="0" name=""/>
        <dsp:cNvSpPr/>
      </dsp:nvSpPr>
      <dsp:spPr>
        <a:xfrm>
          <a:off x="0" y="3193"/>
          <a:ext cx="10515600" cy="1319175"/>
        </a:xfrm>
        <a:prstGeom prst="round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kumimoji="1" lang="en-US" sz="5500" kern="1200"/>
            <a:t>Final architecture in our project</a:t>
          </a:r>
          <a:endParaRPr lang="zh-CN" sz="5500" kern="1200"/>
        </a:p>
      </dsp:txBody>
      <dsp:txXfrm>
        <a:off x="64397" y="67590"/>
        <a:ext cx="10386806" cy="1190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8AAF2-86D4-F941-9F4F-A4F458C9781D}">
      <dsp:nvSpPr>
        <dsp:cNvPr id="0" name=""/>
        <dsp:cNvSpPr/>
      </dsp:nvSpPr>
      <dsp:spPr>
        <a:xfrm>
          <a:off x="0" y="3193"/>
          <a:ext cx="10515600" cy="1319175"/>
        </a:xfrm>
        <a:prstGeom prst="round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kumimoji="1" lang="en-US" sz="5500" kern="1200"/>
            <a:t>Exciting results</a:t>
          </a:r>
          <a:endParaRPr lang="zh-CN" sz="5500" kern="1200"/>
        </a:p>
      </dsp:txBody>
      <dsp:txXfrm>
        <a:off x="64397" y="67590"/>
        <a:ext cx="10386806" cy="119038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64A9-D3D2-404D-9DCE-3602E9AC43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C5AFF1-C065-4555-BDB6-988FBA41B4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E2E719-7B4D-4609-B301-E3E2D85AA21C}"/>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5" name="Footer Placeholder 4">
            <a:extLst>
              <a:ext uri="{FF2B5EF4-FFF2-40B4-BE49-F238E27FC236}">
                <a16:creationId xmlns:a16="http://schemas.microsoft.com/office/drawing/2014/main" id="{B75F9D20-AFD0-480C-A14E-A41A7EF9F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F9EA7-B7A6-4005-B5FD-518F03E12E4B}"/>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3512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C3A6-941F-4B76-8726-BFAA15D159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CB2D53-8879-41C5-B033-34AD13CBA8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7C769-CB54-47A2-8250-1600454C3F9B}"/>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5" name="Footer Placeholder 4">
            <a:extLst>
              <a:ext uri="{FF2B5EF4-FFF2-40B4-BE49-F238E27FC236}">
                <a16:creationId xmlns:a16="http://schemas.microsoft.com/office/drawing/2014/main" id="{EC9B093C-BB51-4E6A-9B6C-502D43F07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B7258-62E2-4E2D-8215-BCC7E9938619}"/>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362170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F4028-9B6F-44CA-9343-D8713B264B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0FBA15-A2CE-4B6A-A805-DD283AB655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499C7-4328-476E-BE9C-7BA57F18A8BC}"/>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5" name="Footer Placeholder 4">
            <a:extLst>
              <a:ext uri="{FF2B5EF4-FFF2-40B4-BE49-F238E27FC236}">
                <a16:creationId xmlns:a16="http://schemas.microsoft.com/office/drawing/2014/main" id="{AAB70B94-8216-4FC0-8840-38E6986F95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A14A2-B621-423F-9A36-A00634BFD56C}"/>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281002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757D-18D2-4DD6-8E15-B256389273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067A24-C9EC-4B53-98BE-411E282D43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6FE8A-D38C-4D45-91A8-0F29672FF6F7}"/>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5" name="Footer Placeholder 4">
            <a:extLst>
              <a:ext uri="{FF2B5EF4-FFF2-40B4-BE49-F238E27FC236}">
                <a16:creationId xmlns:a16="http://schemas.microsoft.com/office/drawing/2014/main" id="{219DCC42-E1D4-4A93-9F78-7FBB9C90F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A5352-75D8-4632-9330-188BF7C488D8}"/>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3736381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42ED-5A17-4753-9B88-6EC0BD3064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3855DC-A9F3-4F98-AE9B-24DBB25898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AAA010-38AA-4212-BDE1-6D6D6CCE5D1F}"/>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5" name="Footer Placeholder 4">
            <a:extLst>
              <a:ext uri="{FF2B5EF4-FFF2-40B4-BE49-F238E27FC236}">
                <a16:creationId xmlns:a16="http://schemas.microsoft.com/office/drawing/2014/main" id="{2FAE2E49-6F02-4023-9C53-3979D53B5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822D0-B776-418C-89E4-091E8BFC80E5}"/>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391767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4383-58CA-42EC-84E3-B80780C95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52AFAD-B795-4C93-BAAE-B2715A40D0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722132-DDAA-4701-A047-D407879ED2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DF1562-B523-47FB-93C0-20AFAD30DE07}"/>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6" name="Footer Placeholder 5">
            <a:extLst>
              <a:ext uri="{FF2B5EF4-FFF2-40B4-BE49-F238E27FC236}">
                <a16:creationId xmlns:a16="http://schemas.microsoft.com/office/drawing/2014/main" id="{B64F25F9-D459-4073-A045-BDC46F249B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5A9719-6F32-4A24-9C24-C99409C40004}"/>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21458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0E4A-CF59-412E-875E-7695885730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58D993-D539-4E29-909B-1D93AB289F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201023-0BB7-4008-932E-077A589738E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FD888D-CABA-4689-80A7-3932B47879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2CED421-241F-4853-B25A-4B293561A1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3259EC-4DB5-488A-98A3-BE400C589A46}"/>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8" name="Footer Placeholder 7">
            <a:extLst>
              <a:ext uri="{FF2B5EF4-FFF2-40B4-BE49-F238E27FC236}">
                <a16:creationId xmlns:a16="http://schemas.microsoft.com/office/drawing/2014/main" id="{31CC29B6-BFDA-41E9-A327-E1FBC1D235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90A4F3-CCA3-4981-B612-13CEF56F5E23}"/>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156432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B7E4-1D5A-436D-A2E4-44D7C360B7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03D59B-782C-498E-A32A-4C3389BF0C22}"/>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4" name="Footer Placeholder 3">
            <a:extLst>
              <a:ext uri="{FF2B5EF4-FFF2-40B4-BE49-F238E27FC236}">
                <a16:creationId xmlns:a16="http://schemas.microsoft.com/office/drawing/2014/main" id="{26FAF224-1D18-43B4-840F-7404C5BEE9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D75A55-C764-4B1A-ADBD-250AC0220923}"/>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275461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98675B-6F3C-4F12-B102-FB04234892AC}"/>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3" name="Footer Placeholder 2">
            <a:extLst>
              <a:ext uri="{FF2B5EF4-FFF2-40B4-BE49-F238E27FC236}">
                <a16:creationId xmlns:a16="http://schemas.microsoft.com/office/drawing/2014/main" id="{6C79D13B-4AB7-4F7B-91BF-183F09E086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832E7A-B3D2-430A-A18D-ED64D9FFAA87}"/>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329861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23E2-30F1-4BD0-8BBD-F185038F6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5AD6DD-8A42-42C8-8239-7804F6A640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A872FA-2282-4667-BE2C-E36577059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FC1CF1-FFAB-450F-9825-FD598D9115B7}"/>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6" name="Footer Placeholder 5">
            <a:extLst>
              <a:ext uri="{FF2B5EF4-FFF2-40B4-BE49-F238E27FC236}">
                <a16:creationId xmlns:a16="http://schemas.microsoft.com/office/drawing/2014/main" id="{2502F408-D261-4062-B078-3D542F82C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505B8-EA70-437B-B254-AAA80C6D8575}"/>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106528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09E8-8FF4-4FFE-8CE7-54BD7AC54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0AA3A2-8ECC-4F6F-ADF4-D6F6E03A6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9442E2-A0F9-42BA-990A-8E7889019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49CD81-CC83-4B5C-8EDC-FD558F8E3020}"/>
              </a:ext>
            </a:extLst>
          </p:cNvPr>
          <p:cNvSpPr>
            <a:spLocks noGrp="1"/>
          </p:cNvSpPr>
          <p:nvPr>
            <p:ph type="dt" sz="half" idx="10"/>
          </p:nvPr>
        </p:nvSpPr>
        <p:spPr/>
        <p:txBody>
          <a:bodyPr/>
          <a:lstStyle/>
          <a:p>
            <a:fld id="{065565BC-7A13-4AA0-A9B7-099F1F3D3B3E}" type="datetimeFigureOut">
              <a:rPr lang="en-US" smtClean="0"/>
              <a:t>4/22/18</a:t>
            </a:fld>
            <a:endParaRPr lang="en-US"/>
          </a:p>
        </p:txBody>
      </p:sp>
      <p:sp>
        <p:nvSpPr>
          <p:cNvPr id="6" name="Footer Placeholder 5">
            <a:extLst>
              <a:ext uri="{FF2B5EF4-FFF2-40B4-BE49-F238E27FC236}">
                <a16:creationId xmlns:a16="http://schemas.microsoft.com/office/drawing/2014/main" id="{45ED1EAA-98D0-4B92-A1C1-1D0A62B98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1602F4-1008-49E8-92B0-12BE457F191B}"/>
              </a:ext>
            </a:extLst>
          </p:cNvPr>
          <p:cNvSpPr>
            <a:spLocks noGrp="1"/>
          </p:cNvSpPr>
          <p:nvPr>
            <p:ph type="sldNum" sz="quarter" idx="12"/>
          </p:nvPr>
        </p:nvSpPr>
        <p:spPr/>
        <p:txBody>
          <a:bodyPr/>
          <a:lstStyle/>
          <a:p>
            <a:fld id="{FC12A123-A1F8-47EE-8C6C-9166ED685AE7}" type="slidenum">
              <a:rPr lang="en-US" smtClean="0"/>
              <a:t>‹#›</a:t>
            </a:fld>
            <a:endParaRPr lang="en-US"/>
          </a:p>
        </p:txBody>
      </p:sp>
    </p:spTree>
    <p:extLst>
      <p:ext uri="{BB962C8B-B14F-4D97-AF65-F5344CB8AC3E}">
        <p14:creationId xmlns:p14="http://schemas.microsoft.com/office/powerpoint/2010/main" val="4045382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1B786E-1862-4B61-A986-7BCE593659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2E4021-7CB6-4AAE-B368-21AD950C35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72D35-7351-4E10-8F12-53DEAF699C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565BC-7A13-4AA0-A9B7-099F1F3D3B3E}" type="datetimeFigureOut">
              <a:rPr lang="en-US" smtClean="0"/>
              <a:t>4/22/18</a:t>
            </a:fld>
            <a:endParaRPr lang="en-US"/>
          </a:p>
        </p:txBody>
      </p:sp>
      <p:sp>
        <p:nvSpPr>
          <p:cNvPr id="5" name="Footer Placeholder 4">
            <a:extLst>
              <a:ext uri="{FF2B5EF4-FFF2-40B4-BE49-F238E27FC236}">
                <a16:creationId xmlns:a16="http://schemas.microsoft.com/office/drawing/2014/main" id="{1EDB733E-8C5A-4BB4-80BF-374168117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249715-14B1-462B-8CDE-EE0BF565F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2A123-A1F8-47EE-8C6C-9166ED685AE7}" type="slidenum">
              <a:rPr lang="en-US" smtClean="0"/>
              <a:t>‹#›</a:t>
            </a:fld>
            <a:endParaRPr lang="en-US"/>
          </a:p>
        </p:txBody>
      </p:sp>
    </p:spTree>
    <p:extLst>
      <p:ext uri="{BB962C8B-B14F-4D97-AF65-F5344CB8AC3E}">
        <p14:creationId xmlns:p14="http://schemas.microsoft.com/office/powerpoint/2010/main" val="1733297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8.tiff"/><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5.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4.png"/><Relationship Id="rId5" Type="http://schemas.openxmlformats.org/officeDocument/2006/relationships/diagramColors" Target="../diagrams/colors5.xml"/><Relationship Id="rId10" Type="http://schemas.openxmlformats.org/officeDocument/2006/relationships/image" Target="../media/image23.png"/><Relationship Id="rId4" Type="http://schemas.openxmlformats.org/officeDocument/2006/relationships/diagramQuickStyle" Target="../diagrams/quickStyle5.xm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6320-8654-44AC-A3E6-16A221ED4233}"/>
              </a:ext>
            </a:extLst>
          </p:cNvPr>
          <p:cNvSpPr>
            <a:spLocks noGrp="1"/>
          </p:cNvSpPr>
          <p:nvPr>
            <p:ph type="ctrTitle"/>
          </p:nvPr>
        </p:nvSpPr>
        <p:spPr>
          <a:xfrm>
            <a:off x="1524000" y="1461728"/>
            <a:ext cx="9144000" cy="2387600"/>
          </a:xfrm>
        </p:spPr>
        <p:txBody>
          <a:bodyPr>
            <a:normAutofit fontScale="90000"/>
          </a:bodyPr>
          <a:lstStyle/>
          <a:p>
            <a:r>
              <a:rPr lang="en-US" dirty="0"/>
              <a:t>Automatically Generate Description for Image with Deep Learning </a:t>
            </a:r>
          </a:p>
        </p:txBody>
      </p:sp>
      <p:sp>
        <p:nvSpPr>
          <p:cNvPr id="3" name="Subtitle 2">
            <a:extLst>
              <a:ext uri="{FF2B5EF4-FFF2-40B4-BE49-F238E27FC236}">
                <a16:creationId xmlns:a16="http://schemas.microsoft.com/office/drawing/2014/main" id="{54F6B777-50AA-4CB5-B9AB-48136A91496A}"/>
              </a:ext>
            </a:extLst>
          </p:cNvPr>
          <p:cNvSpPr>
            <a:spLocks noGrp="1"/>
          </p:cNvSpPr>
          <p:nvPr>
            <p:ph type="subTitle" idx="1"/>
          </p:nvPr>
        </p:nvSpPr>
        <p:spPr>
          <a:xfrm>
            <a:off x="1524000" y="4007391"/>
            <a:ext cx="9144000" cy="1655762"/>
          </a:xfrm>
        </p:spPr>
        <p:txBody>
          <a:bodyPr/>
          <a:lstStyle/>
          <a:p>
            <a:r>
              <a:rPr lang="en-US" dirty="0" err="1"/>
              <a:t>Guang</a:t>
            </a:r>
            <a:r>
              <a:rPr lang="en-US" dirty="0"/>
              <a:t> Yang</a:t>
            </a:r>
          </a:p>
          <a:p>
            <a:r>
              <a:rPr lang="en-US" dirty="0" err="1"/>
              <a:t>Juiche</a:t>
            </a:r>
            <a:r>
              <a:rPr lang="en-US" dirty="0"/>
              <a:t> Tsai</a:t>
            </a:r>
          </a:p>
          <a:p>
            <a:r>
              <a:rPr lang="en-US" dirty="0" err="1"/>
              <a:t>Shipeng</a:t>
            </a:r>
            <a:r>
              <a:rPr lang="en-US" dirty="0"/>
              <a:t> Guo</a:t>
            </a:r>
          </a:p>
        </p:txBody>
      </p:sp>
    </p:spTree>
    <p:extLst>
      <p:ext uri="{BB962C8B-B14F-4D97-AF65-F5344CB8AC3E}">
        <p14:creationId xmlns:p14="http://schemas.microsoft.com/office/powerpoint/2010/main" val="23352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12">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ttps://upload-images.jianshu.io/upload_images/2301760-555de74a5ecfa8de.png?imageMogr2/auto-orient/strip%7CimageView2/2/w/700">
            <a:extLst>
              <a:ext uri="{FF2B5EF4-FFF2-40B4-BE49-F238E27FC236}">
                <a16:creationId xmlns:a16="http://schemas.microsoft.com/office/drawing/2014/main" id="{26F3E5DE-C509-4947-BEE9-7DA5F22A5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8319" y="2299610"/>
            <a:ext cx="5614835" cy="21055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2663BB-BF3F-4613-AA10-AFAD8021B670}"/>
              </a:ext>
            </a:extLst>
          </p:cNvPr>
          <p:cNvSpPr>
            <a:spLocks noGrp="1"/>
          </p:cNvSpPr>
          <p:nvPr>
            <p:ph type="title"/>
          </p:nvPr>
        </p:nvSpPr>
        <p:spPr>
          <a:xfrm>
            <a:off x="648929" y="629266"/>
            <a:ext cx="3505495" cy="1622321"/>
          </a:xfrm>
        </p:spPr>
        <p:txBody>
          <a:bodyPr>
            <a:normAutofit/>
          </a:bodyPr>
          <a:lstStyle/>
          <a:p>
            <a:r>
              <a:rPr lang="en-US" altLang="zh-CN"/>
              <a:t>RNN part --- LSTM</a:t>
            </a:r>
            <a:endParaRPr lang="zh-CN" altLang="en-US" dirty="0"/>
          </a:p>
        </p:txBody>
      </p:sp>
      <p:sp>
        <p:nvSpPr>
          <p:cNvPr id="5" name="Content Placeholder 4">
            <a:extLst>
              <a:ext uri="{FF2B5EF4-FFF2-40B4-BE49-F238E27FC236}">
                <a16:creationId xmlns:a16="http://schemas.microsoft.com/office/drawing/2014/main" id="{5ED3A2F9-8B61-4FCC-A082-52DC5B1EBCB8}"/>
              </a:ext>
            </a:extLst>
          </p:cNvPr>
          <p:cNvSpPr>
            <a:spLocks noGrp="1"/>
          </p:cNvSpPr>
          <p:nvPr>
            <p:ph idx="1"/>
          </p:nvPr>
        </p:nvSpPr>
        <p:spPr>
          <a:xfrm>
            <a:off x="648931" y="2438400"/>
            <a:ext cx="3505494" cy="3785419"/>
          </a:xfrm>
        </p:spPr>
        <p:txBody>
          <a:bodyPr>
            <a:normAutofit/>
          </a:bodyPr>
          <a:lstStyle/>
          <a:p>
            <a:r>
              <a:rPr lang="en-US" altLang="zh-CN" sz="2000">
                <a:latin typeface="CMS"/>
              </a:rPr>
              <a:t>LSTMs also have this chain like structure, but the repeating module has a different structure. Instead of having a single neural network layer, there are four, interacting in a very special way.</a:t>
            </a:r>
            <a:endParaRPr lang="zh-CN" altLang="en-US" sz="2000"/>
          </a:p>
        </p:txBody>
      </p:sp>
    </p:spTree>
    <p:extLst>
      <p:ext uri="{BB962C8B-B14F-4D97-AF65-F5344CB8AC3E}">
        <p14:creationId xmlns:p14="http://schemas.microsoft.com/office/powerpoint/2010/main" val="716539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https://upload-images.jianshu.io/upload_images/2301760-f0794ec51fbe39b9.jpg?imageMogr2/auto-orient/strip%7CimageView2/2/w/700">
            <a:extLst>
              <a:ext uri="{FF2B5EF4-FFF2-40B4-BE49-F238E27FC236}">
                <a16:creationId xmlns:a16="http://schemas.microsoft.com/office/drawing/2014/main" id="{9B020C28-16CA-46A8-BC44-50164A0CD7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040" y="1467703"/>
            <a:ext cx="5455917" cy="196129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upload-images.jianshu.io/upload_images/2301760-cff37940df93737a.png?imageMogr2/auto-orient/strip%7CimageView2/2/w/700">
            <a:extLst>
              <a:ext uri="{FF2B5EF4-FFF2-40B4-BE49-F238E27FC236}">
                <a16:creationId xmlns:a16="http://schemas.microsoft.com/office/drawing/2014/main" id="{A3F15854-81E5-4637-9937-C9561DCB2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043" y="1467702"/>
            <a:ext cx="5455917" cy="196129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E890550-CD6A-4263-A067-2416865790F0}"/>
              </a:ext>
            </a:extLst>
          </p:cNvPr>
          <p:cNvSpPr>
            <a:spLocks noGrp="1"/>
          </p:cNvSpPr>
          <p:nvPr>
            <p:ph type="title"/>
          </p:nvPr>
        </p:nvSpPr>
        <p:spPr>
          <a:xfrm>
            <a:off x="527538" y="4756638"/>
            <a:ext cx="11139854" cy="930447"/>
          </a:xfrm>
          <a:prstGeom prst="rect">
            <a:avLst/>
          </a:prstGeom>
        </p:spPr>
        <p:txBody>
          <a:bodyPr vert="horz" lIns="91440" tIns="45720" rIns="91440" bIns="45720" rtlCol="0" anchor="b">
            <a:normAutofit/>
          </a:bodyPr>
          <a:lstStyle/>
          <a:p>
            <a:pPr algn="ctr"/>
            <a:r>
              <a:rPr lang="en-US" altLang="zh-CN" sz="5400" dirty="0">
                <a:solidFill>
                  <a:schemeClr val="bg1"/>
                </a:solidFill>
              </a:rPr>
              <a:t>Forget gate      ||        input gate      </a:t>
            </a:r>
          </a:p>
        </p:txBody>
      </p:sp>
    </p:spTree>
    <p:extLst>
      <p:ext uri="{BB962C8B-B14F-4D97-AF65-F5344CB8AC3E}">
        <p14:creationId xmlns:p14="http://schemas.microsoft.com/office/powerpoint/2010/main" val="2629134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6" name="Rectangle 74">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7" name="Straight Connector 76">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172" name="Picture 4" descr="https://upload-images.jianshu.io/upload_images/2301760-0fbcbb054bb8c88c.png?imageMogr2/auto-orient/strip%7CimageView2/2/w/700">
            <a:extLst>
              <a:ext uri="{FF2B5EF4-FFF2-40B4-BE49-F238E27FC236}">
                <a16:creationId xmlns:a16="http://schemas.microsoft.com/office/drawing/2014/main" id="{E757D5CD-E64C-42BB-97B5-041CB39DD8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040" y="1467702"/>
            <a:ext cx="5455917" cy="213362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upload-images.jianshu.io/upload_images/2301760-8d32db1fd819a156.png?imageMogr2/auto-orient/strip%7CimageView2/2/w/700">
            <a:extLst>
              <a:ext uri="{FF2B5EF4-FFF2-40B4-BE49-F238E27FC236}">
                <a16:creationId xmlns:a16="http://schemas.microsoft.com/office/drawing/2014/main" id="{5CE5F8E8-3090-4717-ACDB-05D6A82A8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043" y="1467702"/>
            <a:ext cx="5455917" cy="21336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C0C0DD-9BC1-460B-AE55-C981AE080D78}"/>
              </a:ext>
            </a:extLst>
          </p:cNvPr>
          <p:cNvSpPr>
            <a:spLocks noGrp="1"/>
          </p:cNvSpPr>
          <p:nvPr>
            <p:ph type="title"/>
          </p:nvPr>
        </p:nvSpPr>
        <p:spPr>
          <a:xfrm>
            <a:off x="527538" y="4756638"/>
            <a:ext cx="11139854" cy="1290594"/>
          </a:xfrm>
        </p:spPr>
        <p:txBody>
          <a:bodyPr vert="horz" lIns="91440" tIns="45720" rIns="91440" bIns="45720" rtlCol="0" anchor="b">
            <a:normAutofit/>
          </a:bodyPr>
          <a:lstStyle/>
          <a:p>
            <a:pPr algn="ctr"/>
            <a:r>
              <a:rPr lang="en-US" altLang="zh-CN" dirty="0">
                <a:solidFill>
                  <a:schemeClr val="bg1"/>
                </a:solidFill>
              </a:rPr>
              <a:t>Update cell state     ||              output gate  </a:t>
            </a:r>
            <a:br>
              <a:rPr lang="en-US" altLang="zh-CN" sz="3000" dirty="0">
                <a:solidFill>
                  <a:schemeClr val="bg1"/>
                </a:solidFill>
              </a:rPr>
            </a:br>
            <a:endParaRPr lang="en-US" altLang="zh-CN" sz="3000" dirty="0">
              <a:solidFill>
                <a:schemeClr val="bg1"/>
              </a:solidFill>
            </a:endParaRPr>
          </a:p>
        </p:txBody>
      </p:sp>
    </p:spTree>
    <p:extLst>
      <p:ext uri="{BB962C8B-B14F-4D97-AF65-F5344CB8AC3E}">
        <p14:creationId xmlns:p14="http://schemas.microsoft.com/office/powerpoint/2010/main" val="4023392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Top Corners Rounded 10">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2" descr="https://upload-images.jianshu.io/upload_images/2301760-07c32d4454c26cb4.png?imageMogr2/auto-orient/strip%7CimageView2/2/w/498">
            <a:extLst>
              <a:ext uri="{FF2B5EF4-FFF2-40B4-BE49-F238E27FC236}">
                <a16:creationId xmlns:a16="http://schemas.microsoft.com/office/drawing/2014/main" id="{48460266-E282-4C5D-B837-750A176E0F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185" b="-2"/>
          <a:stretch/>
        </p:blipFill>
        <p:spPr bwMode="auto">
          <a:xfrm>
            <a:off x="5203767" y="1108253"/>
            <a:ext cx="6542117" cy="44844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CDAB0C-8170-4A8B-9F98-EC5D2DD68AB1}"/>
              </a:ext>
            </a:extLst>
          </p:cNvPr>
          <p:cNvSpPr>
            <a:spLocks noGrp="1"/>
          </p:cNvSpPr>
          <p:nvPr>
            <p:ph type="title"/>
          </p:nvPr>
        </p:nvSpPr>
        <p:spPr>
          <a:xfrm>
            <a:off x="321733" y="981091"/>
            <a:ext cx="4092951" cy="1624457"/>
          </a:xfrm>
        </p:spPr>
        <p:txBody>
          <a:bodyPr>
            <a:normAutofit/>
          </a:bodyPr>
          <a:lstStyle/>
          <a:p>
            <a:r>
              <a:rPr lang="en-US" altLang="zh-CN" sz="3600">
                <a:solidFill>
                  <a:schemeClr val="bg1"/>
                </a:solidFill>
              </a:rPr>
              <a:t>RNN part</a:t>
            </a:r>
            <a:endParaRPr lang="zh-CN" altLang="en-US" sz="3600">
              <a:solidFill>
                <a:schemeClr val="bg1"/>
              </a:solidFill>
            </a:endParaRPr>
          </a:p>
        </p:txBody>
      </p:sp>
      <p:sp>
        <p:nvSpPr>
          <p:cNvPr id="3" name="Content Placeholder 2">
            <a:extLst>
              <a:ext uri="{FF2B5EF4-FFF2-40B4-BE49-F238E27FC236}">
                <a16:creationId xmlns:a16="http://schemas.microsoft.com/office/drawing/2014/main" id="{4878ECAA-F3C2-41B4-9642-68B305643B8B}"/>
              </a:ext>
            </a:extLst>
          </p:cNvPr>
          <p:cNvSpPr>
            <a:spLocks noGrp="1"/>
          </p:cNvSpPr>
          <p:nvPr>
            <p:ph idx="1"/>
          </p:nvPr>
        </p:nvSpPr>
        <p:spPr>
          <a:xfrm>
            <a:off x="321733" y="2834809"/>
            <a:ext cx="4092951" cy="3042099"/>
          </a:xfrm>
        </p:spPr>
        <p:txBody>
          <a:bodyPr anchor="t">
            <a:normAutofit/>
          </a:bodyPr>
          <a:lstStyle/>
          <a:p>
            <a:r>
              <a:rPr lang="en-US" altLang="zh-CN" sz="2000" dirty="0">
                <a:solidFill>
                  <a:schemeClr val="bg1"/>
                </a:solidFill>
              </a:rPr>
              <a:t>The input of the first unit of the caption generator(RNN PART) would be the output of CNN part and a #START signal</a:t>
            </a:r>
          </a:p>
          <a:p>
            <a:r>
              <a:rPr lang="en-US" altLang="zh-CN" sz="2000" dirty="0">
                <a:solidFill>
                  <a:schemeClr val="bg1"/>
                </a:solidFill>
              </a:rPr>
              <a:t>The image representation output by CNN is only input once to inform the LSTM about the image contents. </a:t>
            </a:r>
            <a:endParaRPr lang="zh-CN" altLang="en-US" sz="2000" dirty="0">
              <a:solidFill>
                <a:schemeClr val="bg1"/>
              </a:solidFill>
            </a:endParaRPr>
          </a:p>
        </p:txBody>
      </p:sp>
    </p:spTree>
    <p:extLst>
      <p:ext uri="{BB962C8B-B14F-4D97-AF65-F5344CB8AC3E}">
        <p14:creationId xmlns:p14="http://schemas.microsoft.com/office/powerpoint/2010/main" val="361710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7137BD-F0DE-4A8A-B473-23FB621FCC03}"/>
              </a:ext>
            </a:extLst>
          </p:cNvPr>
          <p:cNvPicPr>
            <a:picLocks noChangeAspect="1"/>
          </p:cNvPicPr>
          <p:nvPr/>
        </p:nvPicPr>
        <p:blipFill rotWithShape="1">
          <a:blip r:embed="rId2"/>
          <a:srcRect t="5317" r="2"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36435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36C4F2D-6DA2-4AB9-A67C-9A35423769BE}"/>
              </a:ext>
            </a:extLst>
          </p:cNvPr>
          <p:cNvSpPr>
            <a:spLocks noGrp="1"/>
          </p:cNvSpPr>
          <p:nvPr>
            <p:ph type="title"/>
          </p:nvPr>
        </p:nvSpPr>
        <p:spPr>
          <a:xfrm>
            <a:off x="4965430" y="629268"/>
            <a:ext cx="6586491" cy="1286160"/>
          </a:xfrm>
        </p:spPr>
        <p:txBody>
          <a:bodyPr anchor="b">
            <a:normAutofit/>
          </a:bodyPr>
          <a:lstStyle/>
          <a:p>
            <a:r>
              <a:rPr lang="en-US" altLang="zh-CN" sz="4100"/>
              <a:t>Before input --- word embedding </a:t>
            </a:r>
            <a:endParaRPr lang="zh-CN" altLang="en-US" sz="4100"/>
          </a:p>
        </p:txBody>
      </p:sp>
      <p:sp>
        <p:nvSpPr>
          <p:cNvPr id="3" name="Content Placeholder 2">
            <a:extLst>
              <a:ext uri="{FF2B5EF4-FFF2-40B4-BE49-F238E27FC236}">
                <a16:creationId xmlns:a16="http://schemas.microsoft.com/office/drawing/2014/main" id="{8E979074-46E2-41EB-8861-2CA7D76DC7CC}"/>
              </a:ext>
            </a:extLst>
          </p:cNvPr>
          <p:cNvSpPr>
            <a:spLocks noGrp="1"/>
          </p:cNvSpPr>
          <p:nvPr>
            <p:ph idx="1"/>
          </p:nvPr>
        </p:nvSpPr>
        <p:spPr>
          <a:xfrm>
            <a:off x="4965431" y="2438400"/>
            <a:ext cx="6586489" cy="3785419"/>
          </a:xfrm>
        </p:spPr>
        <p:txBody>
          <a:bodyPr>
            <a:normAutofit/>
          </a:bodyPr>
          <a:lstStyle/>
          <a:p>
            <a:r>
              <a:rPr lang="en-US" altLang="zh-CN" dirty="0"/>
              <a:t>we represent each word as a one-hot vector St of dimension equal to the size of the dictionary. </a:t>
            </a:r>
          </a:p>
          <a:p>
            <a:r>
              <a:rPr lang="en-US" altLang="zh-CN" dirty="0"/>
              <a:t>Then we transform the one-hot vector to a dense word representation.</a:t>
            </a:r>
            <a:endParaRPr lang="zh-CN" altLang="en-US" dirty="0"/>
          </a:p>
        </p:txBody>
      </p:sp>
    </p:spTree>
    <p:extLst>
      <p:ext uri="{BB962C8B-B14F-4D97-AF65-F5344CB8AC3E}">
        <p14:creationId xmlns:p14="http://schemas.microsoft.com/office/powerpoint/2010/main" val="1905797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38E9-EAF3-48A8-9983-AC44D438D174}"/>
              </a:ext>
            </a:extLst>
          </p:cNvPr>
          <p:cNvSpPr>
            <a:spLocks noGrp="1"/>
          </p:cNvSpPr>
          <p:nvPr>
            <p:ph type="title"/>
          </p:nvPr>
        </p:nvSpPr>
        <p:spPr>
          <a:xfrm>
            <a:off x="838200" y="365125"/>
            <a:ext cx="10515600" cy="1325563"/>
          </a:xfrm>
        </p:spPr>
        <p:txBody>
          <a:bodyPr>
            <a:normAutofit/>
          </a:bodyPr>
          <a:lstStyle/>
          <a:p>
            <a:r>
              <a:rPr lang="en-US" altLang="zh-CN" dirty="0"/>
              <a:t>Advantages</a:t>
            </a:r>
            <a:endParaRPr lang="zh-CN" altLang="en-US" dirty="0"/>
          </a:p>
        </p:txBody>
      </p:sp>
      <p:graphicFrame>
        <p:nvGraphicFramePr>
          <p:cNvPr id="16" name="Content Placeholder 2">
            <a:extLst>
              <a:ext uri="{FF2B5EF4-FFF2-40B4-BE49-F238E27FC236}">
                <a16:creationId xmlns:a16="http://schemas.microsoft.com/office/drawing/2014/main" id="{349EF053-4A78-4CEA-BC9C-86A5CBD097B0}"/>
              </a:ext>
            </a:extLst>
          </p:cNvPr>
          <p:cNvGraphicFramePr>
            <a:graphicFrameLocks noGrp="1"/>
          </p:cNvGraphicFramePr>
          <p:nvPr>
            <p:ph idx="1"/>
            <p:extLst>
              <p:ext uri="{D42A27DB-BD31-4B8C-83A1-F6EECF244321}">
                <p14:modId xmlns:p14="http://schemas.microsoft.com/office/powerpoint/2010/main" val="15091431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604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9A309A7-1751-4ABE-A3C1-EEC40366AD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383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67D8EB6-EAE1-4F9C-B398-83321E2872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a:solidFill>
              <a:srgbClr val="FFB2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BBEEE8-D5F4-4D6A-A8F4-CCE4D68F90C1}"/>
              </a:ext>
            </a:extLst>
          </p:cNvPr>
          <p:cNvPicPr>
            <a:picLocks noChangeAspect="1"/>
          </p:cNvPicPr>
          <p:nvPr/>
        </p:nvPicPr>
        <p:blipFill>
          <a:blip r:embed="rId2"/>
          <a:stretch>
            <a:fillRect/>
          </a:stretch>
        </p:blipFill>
        <p:spPr>
          <a:xfrm>
            <a:off x="8322713" y="2882133"/>
            <a:ext cx="3148301" cy="1035440"/>
          </a:xfrm>
          <a:prstGeom prst="rect">
            <a:avLst/>
          </a:prstGeom>
        </p:spPr>
      </p:pic>
      <p:sp>
        <p:nvSpPr>
          <p:cNvPr id="6" name="TextBox 5">
            <a:extLst>
              <a:ext uri="{FF2B5EF4-FFF2-40B4-BE49-F238E27FC236}">
                <a16:creationId xmlns:a16="http://schemas.microsoft.com/office/drawing/2014/main" id="{F455BA5E-2520-4484-989E-30E8E8E55973}"/>
              </a:ext>
            </a:extLst>
          </p:cNvPr>
          <p:cNvSpPr txBox="1"/>
          <p:nvPr/>
        </p:nvSpPr>
        <p:spPr>
          <a:xfrm>
            <a:off x="6380871" y="1964446"/>
            <a:ext cx="4465320" cy="523220"/>
          </a:xfrm>
          <a:prstGeom prst="rect">
            <a:avLst/>
          </a:prstGeom>
          <a:noFill/>
        </p:spPr>
        <p:txBody>
          <a:bodyPr wrap="square" rtlCol="0">
            <a:spAutoFit/>
          </a:bodyPr>
          <a:lstStyle/>
          <a:p>
            <a:endParaRPr lang="zh-CN" altLang="en-US" sz="2800" dirty="0"/>
          </a:p>
        </p:txBody>
      </p:sp>
      <p:sp>
        <p:nvSpPr>
          <p:cNvPr id="2" name="Title 1">
            <a:extLst>
              <a:ext uri="{FF2B5EF4-FFF2-40B4-BE49-F238E27FC236}">
                <a16:creationId xmlns:a16="http://schemas.microsoft.com/office/drawing/2014/main" id="{D3846324-987E-4B7D-B0DF-5D9A005054E3}"/>
              </a:ext>
            </a:extLst>
          </p:cNvPr>
          <p:cNvSpPr>
            <a:spLocks noGrp="1"/>
          </p:cNvSpPr>
          <p:nvPr>
            <p:ph type="title"/>
          </p:nvPr>
        </p:nvSpPr>
        <p:spPr>
          <a:xfrm>
            <a:off x="1136428" y="627564"/>
            <a:ext cx="7474172" cy="1325563"/>
          </a:xfrm>
        </p:spPr>
        <p:txBody>
          <a:bodyPr>
            <a:normAutofit/>
          </a:bodyPr>
          <a:lstStyle/>
          <a:p>
            <a:r>
              <a:rPr lang="en-US" altLang="zh-CN"/>
              <a:t>TRAINING</a:t>
            </a:r>
            <a:endParaRPr lang="zh-CN" altLang="en-US"/>
          </a:p>
        </p:txBody>
      </p:sp>
      <p:sp>
        <p:nvSpPr>
          <p:cNvPr id="3" name="Content Placeholder 2">
            <a:extLst>
              <a:ext uri="{FF2B5EF4-FFF2-40B4-BE49-F238E27FC236}">
                <a16:creationId xmlns:a16="http://schemas.microsoft.com/office/drawing/2014/main" id="{C9899D8F-3E5D-4002-881B-FDFBEEA9D7FD}"/>
              </a:ext>
            </a:extLst>
          </p:cNvPr>
          <p:cNvSpPr>
            <a:spLocks noGrp="1"/>
          </p:cNvSpPr>
          <p:nvPr>
            <p:ph idx="1"/>
          </p:nvPr>
        </p:nvSpPr>
        <p:spPr>
          <a:xfrm>
            <a:off x="927047" y="1758463"/>
            <a:ext cx="7572911" cy="4471974"/>
          </a:xfrm>
        </p:spPr>
        <p:txBody>
          <a:bodyPr anchor="ctr">
            <a:normAutofit fontScale="92500" lnSpcReduction="10000"/>
          </a:bodyPr>
          <a:lstStyle/>
          <a:p>
            <a:pPr marL="0" indent="0">
              <a:buNone/>
            </a:pPr>
            <a:endParaRPr lang="en-US" altLang="zh-CN" sz="1500" dirty="0"/>
          </a:p>
          <a:p>
            <a:endParaRPr lang="en-US" altLang="zh-CN" sz="1500" dirty="0"/>
          </a:p>
          <a:p>
            <a:pPr marL="0" indent="0">
              <a:buNone/>
            </a:pPr>
            <a:r>
              <a:rPr lang="en-US" altLang="zh-CN" sz="3000" dirty="0"/>
              <a:t>Loss is minimized w.r.t. all the parameters of the LSTM, the top layer of the image embedder CNN and word embeddings.</a:t>
            </a:r>
          </a:p>
          <a:p>
            <a:pPr marL="0" indent="0">
              <a:buNone/>
            </a:pPr>
            <a:endParaRPr lang="en-US" altLang="zh-CN" sz="3000" dirty="0"/>
          </a:p>
          <a:p>
            <a:r>
              <a:rPr lang="en-US" altLang="zh-CN" sz="3000" dirty="0"/>
              <a:t>Step 1 : using pre-trained network inception v3 and make the parameters fixed, only train the model of caption generator(LSTM)</a:t>
            </a:r>
          </a:p>
          <a:p>
            <a:r>
              <a:rPr lang="en-US" altLang="zh-CN" sz="3000" dirty="0"/>
              <a:t>Step 2: fine-tuning CNN parameters, train CNN &amp; LSTM together</a:t>
            </a:r>
            <a:endParaRPr lang="zh-CN" altLang="en-US" sz="3000" dirty="0"/>
          </a:p>
          <a:p>
            <a:pPr marL="0" indent="0">
              <a:buNone/>
            </a:pPr>
            <a:endParaRPr lang="en-US" altLang="zh-CN" sz="1500" dirty="0"/>
          </a:p>
          <a:p>
            <a:endParaRPr lang="en-US" altLang="zh-CN" sz="1500" dirty="0"/>
          </a:p>
          <a:p>
            <a:endParaRPr lang="zh-CN" altLang="en-US" sz="1500" dirty="0"/>
          </a:p>
        </p:txBody>
      </p:sp>
    </p:spTree>
    <p:extLst>
      <p:ext uri="{BB962C8B-B14F-4D97-AF65-F5344CB8AC3E}">
        <p14:creationId xmlns:p14="http://schemas.microsoft.com/office/powerpoint/2010/main" val="2147787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A6E83EEE-C1A8-40D7-831C-0D0DAB5D91A7}"/>
              </a:ext>
            </a:extLst>
          </p:cNvPr>
          <p:cNvPicPr>
            <a:picLocks noChangeAspect="1"/>
          </p:cNvPicPr>
          <p:nvPr/>
        </p:nvPicPr>
        <p:blipFill rotWithShape="1">
          <a:blip r:embed="rId2"/>
          <a:srcRect r="2989" b="2"/>
          <a:stretch/>
        </p:blipFill>
        <p:spPr>
          <a:xfrm>
            <a:off x="5120640" y="1904281"/>
            <a:ext cx="6233160" cy="4272681"/>
          </a:xfrm>
          <a:prstGeom prst="rect">
            <a:avLst/>
          </a:prstGeom>
        </p:spPr>
      </p:pic>
      <p:sp>
        <p:nvSpPr>
          <p:cNvPr id="2" name="Title 1">
            <a:extLst>
              <a:ext uri="{FF2B5EF4-FFF2-40B4-BE49-F238E27FC236}">
                <a16:creationId xmlns:a16="http://schemas.microsoft.com/office/drawing/2014/main" id="{DE860BCC-DC03-4BCF-BB55-10B0B99E6C64}"/>
              </a:ext>
            </a:extLst>
          </p:cNvPr>
          <p:cNvSpPr>
            <a:spLocks noGrp="1"/>
          </p:cNvSpPr>
          <p:nvPr>
            <p:ph type="title"/>
          </p:nvPr>
        </p:nvSpPr>
        <p:spPr>
          <a:xfrm>
            <a:off x="838200" y="365125"/>
            <a:ext cx="10515600" cy="1325563"/>
          </a:xfrm>
        </p:spPr>
        <p:txBody>
          <a:bodyPr>
            <a:normAutofit/>
          </a:bodyPr>
          <a:lstStyle/>
          <a:p>
            <a:r>
              <a:rPr lang="en-US" altLang="zh-CN" dirty="0"/>
              <a:t>Inference</a:t>
            </a:r>
            <a:endParaRPr lang="zh-CN" altLang="en-US" dirty="0"/>
          </a:p>
        </p:txBody>
      </p:sp>
      <p:sp>
        <p:nvSpPr>
          <p:cNvPr id="3" name="Content Placeholder 2">
            <a:extLst>
              <a:ext uri="{FF2B5EF4-FFF2-40B4-BE49-F238E27FC236}">
                <a16:creationId xmlns:a16="http://schemas.microsoft.com/office/drawing/2014/main" id="{B69F80A5-C505-4F86-BC1D-E3D6C80035A5}"/>
              </a:ext>
            </a:extLst>
          </p:cNvPr>
          <p:cNvSpPr>
            <a:spLocks noGrp="1"/>
          </p:cNvSpPr>
          <p:nvPr>
            <p:ph idx="1"/>
          </p:nvPr>
        </p:nvSpPr>
        <p:spPr>
          <a:xfrm>
            <a:off x="838200" y="1825625"/>
            <a:ext cx="3797807" cy="4351338"/>
          </a:xfrm>
        </p:spPr>
        <p:txBody>
          <a:bodyPr>
            <a:normAutofit/>
          </a:bodyPr>
          <a:lstStyle/>
          <a:p>
            <a:pPr marL="0" indent="0">
              <a:buNone/>
            </a:pPr>
            <a:r>
              <a:rPr lang="en-US" altLang="zh-CN" sz="2000" dirty="0"/>
              <a:t>Sampling : sample the first word according to p1, then provide the corresponding embedding as input and sample p2, continuing like this until we sample the special end-of-sentence token or some maximum length. </a:t>
            </a:r>
          </a:p>
          <a:p>
            <a:pPr marL="0" indent="0">
              <a:buNone/>
            </a:pPr>
            <a:r>
              <a:rPr lang="en-US" altLang="zh-CN" sz="2000" b="1" dirty="0">
                <a:solidFill>
                  <a:srgbClr val="FF0000"/>
                </a:solidFill>
              </a:rPr>
              <a:t>Beam Search</a:t>
            </a:r>
            <a:r>
              <a:rPr lang="en-US" altLang="zh-CN" sz="2000" dirty="0"/>
              <a:t>: iteratively consider the set of the k best sentences up to time t as candidates to generate sentences of size t + 1, and keep only the resulting best k of them. This better approximates S = </a:t>
            </a:r>
            <a:r>
              <a:rPr lang="en-US" altLang="zh-CN" sz="2000" dirty="0" err="1"/>
              <a:t>arg</a:t>
            </a:r>
            <a:r>
              <a:rPr lang="en-US" altLang="zh-CN" sz="2000" dirty="0"/>
              <a:t> maxS0 p(S 0 |I).</a:t>
            </a:r>
            <a:endParaRPr lang="zh-CN" altLang="en-US" sz="2000" dirty="0"/>
          </a:p>
        </p:txBody>
      </p:sp>
    </p:spTree>
    <p:extLst>
      <p:ext uri="{BB962C8B-B14F-4D97-AF65-F5344CB8AC3E}">
        <p14:creationId xmlns:p14="http://schemas.microsoft.com/office/powerpoint/2010/main" val="2786559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9" name="Picture 4" descr="https://upload-images.jianshu.io/upload_images/2301760-6a2adca81745fa26.jpg?imageMogr2/auto-orient/">
            <a:extLst>
              <a:ext uri="{FF2B5EF4-FFF2-40B4-BE49-F238E27FC236}">
                <a16:creationId xmlns:a16="http://schemas.microsoft.com/office/drawing/2014/main" id="{115A435B-519A-4757-A8A7-4038F6476F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45839"/>
            <a:ext cx="12296510" cy="47956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a:extLst>
              <a:ext uri="{FF2B5EF4-FFF2-40B4-BE49-F238E27FC236}">
                <a16:creationId xmlns:a16="http://schemas.microsoft.com/office/drawing/2014/main" id="{6F2ABEB1-0018-DF49-B498-D9047C3E9B60}"/>
              </a:ext>
            </a:extLst>
          </p:cNvPr>
          <p:cNvGraphicFramePr/>
          <p:nvPr>
            <p:extLst>
              <p:ext uri="{D42A27DB-BD31-4B8C-83A1-F6EECF244321}">
                <p14:modId xmlns:p14="http://schemas.microsoft.com/office/powerpoint/2010/main" val="2687124302"/>
              </p:ext>
            </p:extLst>
          </p:nvPr>
        </p:nvGraphicFramePr>
        <p:xfrm>
          <a:off x="556532" y="643467"/>
          <a:ext cx="11210925" cy="744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8098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a:extLst>
              <a:ext uri="{FF2B5EF4-FFF2-40B4-BE49-F238E27FC236}">
                <a16:creationId xmlns:a16="http://schemas.microsoft.com/office/drawing/2014/main" id="{49037227-03F9-CE4C-8D0D-E4723EC31B11}"/>
              </a:ext>
            </a:extLst>
          </p:cNvPr>
          <p:cNvGraphicFramePr/>
          <p:nvPr>
            <p:extLst>
              <p:ext uri="{D42A27DB-BD31-4B8C-83A1-F6EECF244321}">
                <p14:modId xmlns:p14="http://schemas.microsoft.com/office/powerpoint/2010/main" val="1467586680"/>
              </p:ext>
            </p:extLst>
          </p:nvPr>
        </p:nvGraphicFramePr>
        <p:xfrm>
          <a:off x="1524000" y="498764"/>
          <a:ext cx="6242462" cy="1774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a:extLst>
              <a:ext uri="{FF2B5EF4-FFF2-40B4-BE49-F238E27FC236}">
                <a16:creationId xmlns:a16="http://schemas.microsoft.com/office/drawing/2014/main" id="{CC4A15A1-FDC1-A64C-8449-62D9EF5A7077}"/>
              </a:ext>
            </a:extLst>
          </p:cNvPr>
          <p:cNvPicPr>
            <a:picLocks noChangeAspect="1"/>
          </p:cNvPicPr>
          <p:nvPr/>
        </p:nvPicPr>
        <p:blipFill>
          <a:blip r:embed="rId7"/>
          <a:stretch>
            <a:fillRect/>
          </a:stretch>
        </p:blipFill>
        <p:spPr>
          <a:xfrm>
            <a:off x="6786089" y="2626189"/>
            <a:ext cx="3881911" cy="3881911"/>
          </a:xfrm>
          <a:prstGeom prst="rect">
            <a:avLst/>
          </a:prstGeom>
        </p:spPr>
      </p:pic>
      <p:sp>
        <p:nvSpPr>
          <p:cNvPr id="3" name="副标题 2">
            <a:extLst>
              <a:ext uri="{FF2B5EF4-FFF2-40B4-BE49-F238E27FC236}">
                <a16:creationId xmlns:a16="http://schemas.microsoft.com/office/drawing/2014/main" id="{D005DB45-0378-2C4D-8989-9EC4A9657223}"/>
              </a:ext>
            </a:extLst>
          </p:cNvPr>
          <p:cNvSpPr>
            <a:spLocks noGrp="1"/>
          </p:cNvSpPr>
          <p:nvPr>
            <p:ph type="subTitle" idx="1"/>
          </p:nvPr>
        </p:nvSpPr>
        <p:spPr/>
        <p:txBody>
          <a:bodyPr/>
          <a:lstStyle/>
          <a:p>
            <a:pPr algn="l"/>
            <a:r>
              <a:rPr kumimoji="1" lang="en-US" altLang="zh-CN" dirty="0"/>
              <a:t>After fine-tuning, here we can train our </a:t>
            </a:r>
          </a:p>
          <a:p>
            <a:pPr algn="l"/>
            <a:r>
              <a:rPr kumimoji="1" lang="en-US" altLang="zh-CN" dirty="0"/>
              <a:t>model with enough image sets.</a:t>
            </a:r>
            <a:endParaRPr kumimoji="1" lang="zh-CN" altLang="en-US" dirty="0"/>
          </a:p>
        </p:txBody>
      </p:sp>
    </p:spTree>
    <p:extLst>
      <p:ext uri="{BB962C8B-B14F-4D97-AF65-F5344CB8AC3E}">
        <p14:creationId xmlns:p14="http://schemas.microsoft.com/office/powerpoint/2010/main" val="1749449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6">
            <a:extLst>
              <a:ext uri="{FF2B5EF4-FFF2-40B4-BE49-F238E27FC236}">
                <a16:creationId xmlns:a16="http://schemas.microsoft.com/office/drawing/2014/main" id="{298F5A6D-EB7F-447E-93AF-C764AB224A79}"/>
              </a:ext>
            </a:extLst>
          </p:cNvPr>
          <p:cNvPicPr>
            <a:picLocks noChangeAspect="1"/>
          </p:cNvPicPr>
          <p:nvPr/>
        </p:nvPicPr>
        <p:blipFill rotWithShape="1">
          <a:blip r:embed="rId2"/>
          <a:srcRect/>
          <a:stretch/>
        </p:blipFill>
        <p:spPr>
          <a:xfrm>
            <a:off x="478302" y="463491"/>
            <a:ext cx="8257735" cy="4522165"/>
          </a:xfrm>
          <a:prstGeom prst="rect">
            <a:avLst/>
          </a:prstGeom>
        </p:spPr>
      </p:pic>
      <p:sp>
        <p:nvSpPr>
          <p:cNvPr id="2" name="Title 1">
            <a:extLst>
              <a:ext uri="{FF2B5EF4-FFF2-40B4-BE49-F238E27FC236}">
                <a16:creationId xmlns:a16="http://schemas.microsoft.com/office/drawing/2014/main" id="{F82D7AB3-788D-421F-84AD-9E5443F563F3}"/>
              </a:ext>
            </a:extLst>
          </p:cNvPr>
          <p:cNvSpPr>
            <a:spLocks noGrp="1"/>
          </p:cNvSpPr>
          <p:nvPr>
            <p:ph type="title"/>
          </p:nvPr>
        </p:nvSpPr>
        <p:spPr>
          <a:xfrm>
            <a:off x="950121" y="5529884"/>
            <a:ext cx="5693783" cy="1096331"/>
          </a:xfrm>
        </p:spPr>
        <p:txBody>
          <a:bodyPr>
            <a:normAutofit/>
          </a:bodyPr>
          <a:lstStyle/>
          <a:p>
            <a:r>
              <a:rPr lang="en-US" sz="4000"/>
              <a:t>What is that?</a:t>
            </a:r>
          </a:p>
        </p:txBody>
      </p:sp>
      <p:sp>
        <p:nvSpPr>
          <p:cNvPr id="3" name="Content Placeholder 2">
            <a:extLst>
              <a:ext uri="{FF2B5EF4-FFF2-40B4-BE49-F238E27FC236}">
                <a16:creationId xmlns:a16="http://schemas.microsoft.com/office/drawing/2014/main" id="{5A477BAF-FDA4-481F-B316-E98799493DAF}"/>
              </a:ext>
            </a:extLst>
          </p:cNvPr>
          <p:cNvSpPr>
            <a:spLocks noGrp="1"/>
          </p:cNvSpPr>
          <p:nvPr>
            <p:ph idx="1"/>
          </p:nvPr>
        </p:nvSpPr>
        <p:spPr>
          <a:xfrm>
            <a:off x="9115865" y="965199"/>
            <a:ext cx="2426892" cy="4020458"/>
          </a:xfrm>
        </p:spPr>
        <p:txBody>
          <a:bodyPr anchor="ctr">
            <a:normAutofit/>
          </a:bodyPr>
          <a:lstStyle/>
          <a:p>
            <a:r>
              <a:rPr lang="en-US" sz="2000" dirty="0"/>
              <a:t>Input an image to the machine, and the machine will output a sentence of text to describe the picture .</a:t>
            </a:r>
          </a:p>
          <a:p>
            <a:endParaRPr lang="en-US" sz="2000" dirty="0"/>
          </a:p>
        </p:txBody>
      </p:sp>
    </p:spTree>
    <p:extLst>
      <p:ext uri="{BB962C8B-B14F-4D97-AF65-F5344CB8AC3E}">
        <p14:creationId xmlns:p14="http://schemas.microsoft.com/office/powerpoint/2010/main" val="3221538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8B3244E1-BCC6-7646-8828-73C761CEFD76}"/>
              </a:ext>
            </a:extLst>
          </p:cNvPr>
          <p:cNvGraphicFramePr/>
          <p:nvPr>
            <p:extLst>
              <p:ext uri="{D42A27DB-BD31-4B8C-83A1-F6EECF244321}">
                <p14:modId xmlns:p14="http://schemas.microsoft.com/office/powerpoint/2010/main" val="1322835658"/>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内容占位符 2">
            <a:extLst>
              <a:ext uri="{FF2B5EF4-FFF2-40B4-BE49-F238E27FC236}">
                <a16:creationId xmlns:a16="http://schemas.microsoft.com/office/drawing/2014/main" id="{4086523F-8CDA-D74B-8F3E-E378FF179F3D}"/>
              </a:ext>
            </a:extLst>
          </p:cNvPr>
          <p:cNvSpPr>
            <a:spLocks noGrp="1"/>
          </p:cNvSpPr>
          <p:nvPr>
            <p:ph idx="1"/>
          </p:nvPr>
        </p:nvSpPr>
        <p:spPr/>
        <p:txBody>
          <a:bodyPr>
            <a:normAutofit/>
          </a:bodyPr>
          <a:lstStyle/>
          <a:p>
            <a:r>
              <a:rPr kumimoji="1" lang="en-US" altLang="zh-CN" sz="2000" dirty="0"/>
              <a:t>After modifying our models many times, we determine use following to concretely show our architecture.</a:t>
            </a:r>
          </a:p>
          <a:p>
            <a:endParaRPr kumimoji="1" lang="zh-CN" altLang="en-US" sz="2000" dirty="0"/>
          </a:p>
        </p:txBody>
      </p:sp>
      <p:pic>
        <p:nvPicPr>
          <p:cNvPr id="4" name="Picture 28">
            <a:extLst>
              <a:ext uri="{FF2B5EF4-FFF2-40B4-BE49-F238E27FC236}">
                <a16:creationId xmlns:a16="http://schemas.microsoft.com/office/drawing/2014/main" id="{B4A8359D-93BF-8547-A396-47A26903D65F}"/>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5481" y="2499360"/>
            <a:ext cx="5977255" cy="3812540"/>
          </a:xfrm>
          <a:prstGeom prst="rect">
            <a:avLst/>
          </a:prstGeom>
          <a:noFill/>
          <a:ln>
            <a:noFill/>
          </a:ln>
        </p:spPr>
      </p:pic>
    </p:spTree>
    <p:extLst>
      <p:ext uri="{BB962C8B-B14F-4D97-AF65-F5344CB8AC3E}">
        <p14:creationId xmlns:p14="http://schemas.microsoft.com/office/powerpoint/2010/main" val="3506446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899B7403-3672-944B-8C2E-AF7188F3AA50}"/>
              </a:ext>
            </a:extLst>
          </p:cNvPr>
          <p:cNvGraphicFramePr/>
          <p:nvPr>
            <p:extLst>
              <p:ext uri="{D42A27DB-BD31-4B8C-83A1-F6EECF244321}">
                <p14:modId xmlns:p14="http://schemas.microsoft.com/office/powerpoint/2010/main" val="387207713"/>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7">
            <a:extLst>
              <a:ext uri="{FF2B5EF4-FFF2-40B4-BE49-F238E27FC236}">
                <a16:creationId xmlns:a16="http://schemas.microsoft.com/office/drawing/2014/main" id="{788611AF-77B6-5441-98AD-2A66C9350F8A}"/>
              </a:ext>
            </a:extLst>
          </p:cNvPr>
          <p:cNvPicPr>
            <a:picLocks noGrp="1"/>
          </p:cNvPicPr>
          <p:nvPr>
            <p:ph idx="1"/>
          </p:nvPr>
        </p:nvPicPr>
        <p:blipFill>
          <a:blip r:embed="rId7"/>
          <a:stretch>
            <a:fillRect/>
          </a:stretch>
        </p:blipFill>
        <p:spPr>
          <a:xfrm>
            <a:off x="1001333" y="2037476"/>
            <a:ext cx="3475664" cy="2248418"/>
          </a:xfrm>
          <a:prstGeom prst="rect">
            <a:avLst/>
          </a:prstGeom>
        </p:spPr>
      </p:pic>
      <p:pic>
        <p:nvPicPr>
          <p:cNvPr id="6" name="Picture 26">
            <a:extLst>
              <a:ext uri="{FF2B5EF4-FFF2-40B4-BE49-F238E27FC236}">
                <a16:creationId xmlns:a16="http://schemas.microsoft.com/office/drawing/2014/main" id="{9144D6A0-251F-964C-8720-A257BF0B6797}"/>
              </a:ext>
            </a:extLst>
          </p:cNvPr>
          <p:cNvPicPr/>
          <p:nvPr/>
        </p:nvPicPr>
        <p:blipFill>
          <a:blip r:embed="rId8"/>
          <a:stretch>
            <a:fillRect/>
          </a:stretch>
        </p:blipFill>
        <p:spPr>
          <a:xfrm>
            <a:off x="4356100" y="2037477"/>
            <a:ext cx="3054103" cy="2248418"/>
          </a:xfrm>
          <a:prstGeom prst="rect">
            <a:avLst/>
          </a:prstGeom>
        </p:spPr>
      </p:pic>
      <p:pic>
        <p:nvPicPr>
          <p:cNvPr id="7" name="Picture 22">
            <a:extLst>
              <a:ext uri="{FF2B5EF4-FFF2-40B4-BE49-F238E27FC236}">
                <a16:creationId xmlns:a16="http://schemas.microsoft.com/office/drawing/2014/main" id="{F56F66DF-1BAD-7A45-8E8B-269C9CD29BB3}"/>
              </a:ext>
            </a:extLst>
          </p:cNvPr>
          <p:cNvPicPr/>
          <p:nvPr/>
        </p:nvPicPr>
        <p:blipFill>
          <a:blip r:embed="rId9"/>
          <a:stretch>
            <a:fillRect/>
          </a:stretch>
        </p:blipFill>
        <p:spPr>
          <a:xfrm>
            <a:off x="7398327" y="2037476"/>
            <a:ext cx="3340999" cy="2248418"/>
          </a:xfrm>
          <a:prstGeom prst="rect">
            <a:avLst/>
          </a:prstGeom>
        </p:spPr>
      </p:pic>
      <p:pic>
        <p:nvPicPr>
          <p:cNvPr id="8" name="Picture 25">
            <a:extLst>
              <a:ext uri="{FF2B5EF4-FFF2-40B4-BE49-F238E27FC236}">
                <a16:creationId xmlns:a16="http://schemas.microsoft.com/office/drawing/2014/main" id="{1DE42652-F76A-A14E-9807-32DEE74442FA}"/>
              </a:ext>
            </a:extLst>
          </p:cNvPr>
          <p:cNvPicPr/>
          <p:nvPr/>
        </p:nvPicPr>
        <p:blipFill>
          <a:blip r:embed="rId10"/>
          <a:stretch>
            <a:fillRect/>
          </a:stretch>
        </p:blipFill>
        <p:spPr>
          <a:xfrm>
            <a:off x="1001333" y="4370119"/>
            <a:ext cx="3354767" cy="2218479"/>
          </a:xfrm>
          <a:prstGeom prst="rect">
            <a:avLst/>
          </a:prstGeom>
        </p:spPr>
      </p:pic>
      <p:pic>
        <p:nvPicPr>
          <p:cNvPr id="9" name="Picture 13">
            <a:extLst>
              <a:ext uri="{FF2B5EF4-FFF2-40B4-BE49-F238E27FC236}">
                <a16:creationId xmlns:a16="http://schemas.microsoft.com/office/drawing/2014/main" id="{7AB8D223-F77C-3543-8A6A-41120ED9C240}"/>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4356100" y="4459288"/>
            <a:ext cx="3196606" cy="2047875"/>
          </a:xfrm>
          <a:prstGeom prst="rect">
            <a:avLst/>
          </a:prstGeom>
          <a:noFill/>
          <a:ln>
            <a:noFill/>
          </a:ln>
        </p:spPr>
      </p:pic>
      <p:pic>
        <p:nvPicPr>
          <p:cNvPr id="10" name="Picture 24">
            <a:extLst>
              <a:ext uri="{FF2B5EF4-FFF2-40B4-BE49-F238E27FC236}">
                <a16:creationId xmlns:a16="http://schemas.microsoft.com/office/drawing/2014/main" id="{936C21F6-BDA9-CA4B-9CAF-A1A89E304D2E}"/>
              </a:ext>
            </a:extLst>
          </p:cNvPr>
          <p:cNvPicPr/>
          <p:nvPr/>
        </p:nvPicPr>
        <p:blipFill>
          <a:blip r:embed="rId12"/>
          <a:stretch>
            <a:fillRect/>
          </a:stretch>
        </p:blipFill>
        <p:spPr>
          <a:xfrm>
            <a:off x="7552706" y="4459288"/>
            <a:ext cx="3186619" cy="2129310"/>
          </a:xfrm>
          <a:prstGeom prst="rect">
            <a:avLst/>
          </a:prstGeom>
        </p:spPr>
      </p:pic>
    </p:spTree>
    <p:extLst>
      <p:ext uri="{BB962C8B-B14F-4D97-AF65-F5344CB8AC3E}">
        <p14:creationId xmlns:p14="http://schemas.microsoft.com/office/powerpoint/2010/main" val="237611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89120-8449-41C0-B5FD-C63BCF48F579}"/>
              </a:ext>
            </a:extLst>
          </p:cNvPr>
          <p:cNvSpPr>
            <a:spLocks noGrp="1"/>
          </p:cNvSpPr>
          <p:nvPr>
            <p:ph type="title"/>
          </p:nvPr>
        </p:nvSpPr>
        <p:spPr/>
        <p:txBody>
          <a:bodyPr/>
          <a:lstStyle/>
          <a:p>
            <a:r>
              <a:rPr lang="en-US" altLang="zh-TW" dirty="0"/>
              <a:t>Application</a:t>
            </a:r>
            <a:endParaRPr lang="en-US" dirty="0"/>
          </a:p>
        </p:txBody>
      </p:sp>
      <p:sp>
        <p:nvSpPr>
          <p:cNvPr id="3" name="Content Placeholder 2">
            <a:extLst>
              <a:ext uri="{FF2B5EF4-FFF2-40B4-BE49-F238E27FC236}">
                <a16:creationId xmlns:a16="http://schemas.microsoft.com/office/drawing/2014/main" id="{8208DF80-3ACE-43FE-BAC4-AE754D3CEBB3}"/>
              </a:ext>
            </a:extLst>
          </p:cNvPr>
          <p:cNvSpPr>
            <a:spLocks noGrp="1"/>
          </p:cNvSpPr>
          <p:nvPr>
            <p:ph idx="1"/>
          </p:nvPr>
        </p:nvSpPr>
        <p:spPr/>
        <p:txBody>
          <a:bodyPr/>
          <a:lstStyle/>
          <a:p>
            <a:r>
              <a:rPr lang="en-US" dirty="0"/>
              <a:t>Short term: Can be a huge help for blind people. They can know what is in front of them or what is around them.</a:t>
            </a:r>
          </a:p>
          <a:p>
            <a:endParaRPr lang="en-US" dirty="0"/>
          </a:p>
          <a:p>
            <a:r>
              <a:rPr lang="en-US" dirty="0"/>
              <a:t>Long term: Applying this into videos. Let the machine explain what happen in the videos. Audiences also can decide whether they want to watch the video after seeing the </a:t>
            </a:r>
            <a:r>
              <a:rPr lang="en-US" dirty="0" err="1"/>
              <a:t>decription</a:t>
            </a:r>
            <a:r>
              <a:rPr lang="en-US" dirty="0"/>
              <a:t>. </a:t>
            </a:r>
          </a:p>
        </p:txBody>
      </p:sp>
    </p:spTree>
    <p:extLst>
      <p:ext uri="{BB962C8B-B14F-4D97-AF65-F5344CB8AC3E}">
        <p14:creationId xmlns:p14="http://schemas.microsoft.com/office/powerpoint/2010/main" val="1639165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相关图片">
            <a:extLst>
              <a:ext uri="{FF2B5EF4-FFF2-40B4-BE49-F238E27FC236}">
                <a16:creationId xmlns:a16="http://schemas.microsoft.com/office/drawing/2014/main" id="{CF17FD10-BDD8-4155-9A00-0840350157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1061" y="1675227"/>
            <a:ext cx="10849877" cy="4394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DA0BEB-D579-48D1-A014-4739CB5B46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Basic structure</a:t>
            </a:r>
          </a:p>
        </p:txBody>
      </p:sp>
    </p:spTree>
    <p:extLst>
      <p:ext uri="{BB962C8B-B14F-4D97-AF65-F5344CB8AC3E}">
        <p14:creationId xmlns:p14="http://schemas.microsoft.com/office/powerpoint/2010/main" val="303612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2E3A-129B-4813-94BC-D127398DC059}"/>
              </a:ext>
            </a:extLst>
          </p:cNvPr>
          <p:cNvSpPr>
            <a:spLocks noGrp="1"/>
          </p:cNvSpPr>
          <p:nvPr>
            <p:ph type="title"/>
          </p:nvPr>
        </p:nvSpPr>
        <p:spPr>
          <a:xfrm>
            <a:off x="838200" y="621792"/>
            <a:ext cx="10515600" cy="1597152"/>
          </a:xfrm>
        </p:spPr>
        <p:txBody>
          <a:bodyPr>
            <a:normAutofit fontScale="90000"/>
          </a:bodyPr>
          <a:lstStyle/>
          <a:p>
            <a:r>
              <a:rPr lang="en-US" altLang="zh-CN" sz="4800" dirty="0"/>
              <a:t>                  Feature             Language</a:t>
            </a:r>
            <a:br>
              <a:rPr lang="en-US" altLang="zh-CN" sz="4800" dirty="0"/>
            </a:br>
            <a:r>
              <a:rPr lang="en-US" altLang="zh-CN" sz="4800" dirty="0"/>
              <a:t>                  extractor              model</a:t>
            </a:r>
            <a:br>
              <a:rPr lang="en-US" altLang="zh-CN" sz="4800" dirty="0"/>
            </a:br>
            <a:endParaRPr lang="en-US" sz="4800" dirty="0"/>
          </a:p>
        </p:txBody>
      </p:sp>
      <p:sp>
        <p:nvSpPr>
          <p:cNvPr id="3" name="Content Placeholder 2">
            <a:extLst>
              <a:ext uri="{FF2B5EF4-FFF2-40B4-BE49-F238E27FC236}">
                <a16:creationId xmlns:a16="http://schemas.microsoft.com/office/drawing/2014/main" id="{DB924D3E-6918-4866-BC17-5AEDD57A8677}"/>
              </a:ext>
            </a:extLst>
          </p:cNvPr>
          <p:cNvSpPr>
            <a:spLocks noGrp="1"/>
          </p:cNvSpPr>
          <p:nvPr>
            <p:ph idx="1"/>
          </p:nvPr>
        </p:nvSpPr>
        <p:spPr>
          <a:xfrm>
            <a:off x="838200" y="1825625"/>
            <a:ext cx="10515600" cy="3449760"/>
          </a:xfrm>
        </p:spPr>
        <p:txBody>
          <a:bodyPr>
            <a:normAutofit/>
          </a:bodyPr>
          <a:lstStyle/>
          <a:p>
            <a:endParaRPr lang="en-US"/>
          </a:p>
          <a:p>
            <a:endParaRPr lang="en-US" dirty="0"/>
          </a:p>
        </p:txBody>
      </p:sp>
      <p:pic>
        <p:nvPicPr>
          <p:cNvPr id="4" name="Content Placeholder 3">
            <a:extLst>
              <a:ext uri="{FF2B5EF4-FFF2-40B4-BE49-F238E27FC236}">
                <a16:creationId xmlns:a16="http://schemas.microsoft.com/office/drawing/2014/main" id="{88597882-EB0A-4A4C-9376-3FF8982971B9}"/>
              </a:ext>
            </a:extLst>
          </p:cNvPr>
          <p:cNvPicPr>
            <a:picLocks noChangeAspect="1"/>
          </p:cNvPicPr>
          <p:nvPr/>
        </p:nvPicPr>
        <p:blipFill>
          <a:blip r:embed="rId2"/>
          <a:stretch>
            <a:fillRect/>
          </a:stretch>
        </p:blipFill>
        <p:spPr>
          <a:xfrm>
            <a:off x="3072881" y="2063480"/>
            <a:ext cx="2070989" cy="3574819"/>
          </a:xfrm>
          <a:prstGeom prst="rect">
            <a:avLst/>
          </a:prstGeom>
        </p:spPr>
      </p:pic>
      <p:pic>
        <p:nvPicPr>
          <p:cNvPr id="5" name="Picture 4">
            <a:extLst>
              <a:ext uri="{FF2B5EF4-FFF2-40B4-BE49-F238E27FC236}">
                <a16:creationId xmlns:a16="http://schemas.microsoft.com/office/drawing/2014/main" id="{8DAD2B54-08A9-4582-B2E9-2EA11E1C0518}"/>
              </a:ext>
            </a:extLst>
          </p:cNvPr>
          <p:cNvPicPr>
            <a:picLocks noChangeAspect="1"/>
          </p:cNvPicPr>
          <p:nvPr/>
        </p:nvPicPr>
        <p:blipFill>
          <a:blip r:embed="rId3"/>
          <a:stretch>
            <a:fillRect/>
          </a:stretch>
        </p:blipFill>
        <p:spPr>
          <a:xfrm>
            <a:off x="6326224" y="1791028"/>
            <a:ext cx="2388658" cy="3951403"/>
          </a:xfrm>
          <a:prstGeom prst="rect">
            <a:avLst/>
          </a:prstGeom>
        </p:spPr>
      </p:pic>
    </p:spTree>
    <p:extLst>
      <p:ext uri="{BB962C8B-B14F-4D97-AF65-F5344CB8AC3E}">
        <p14:creationId xmlns:p14="http://schemas.microsoft.com/office/powerpoint/2010/main" val="3616098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8" name="Rectangle 70">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9" name="Straight Connector 72">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10" name="Straight Connector 74">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14">
            <a:extLst>
              <a:ext uri="{FF2B5EF4-FFF2-40B4-BE49-F238E27FC236}">
                <a16:creationId xmlns:a16="http://schemas.microsoft.com/office/drawing/2014/main" id="{96E57651-8C65-4981-A8CA-7C5AB715E622}"/>
              </a:ext>
            </a:extLst>
          </p:cNvPr>
          <p:cNvPicPr>
            <a:picLocks noGrp="1" noChangeAspect="1"/>
          </p:cNvPicPr>
          <p:nvPr>
            <p:ph idx="1"/>
          </p:nvPr>
        </p:nvPicPr>
        <p:blipFill>
          <a:blip r:embed="rId2"/>
          <a:stretch>
            <a:fillRect/>
          </a:stretch>
        </p:blipFill>
        <p:spPr>
          <a:xfrm>
            <a:off x="6360944" y="410749"/>
            <a:ext cx="5455917" cy="3628185"/>
          </a:xfrm>
          <a:prstGeom prst="rect">
            <a:avLst/>
          </a:prstGeom>
        </p:spPr>
      </p:pic>
      <p:pic>
        <p:nvPicPr>
          <p:cNvPr id="4098" name="Picture 2" descr="https://upload-images.jianshu.io/upload_images/2301760-07c32d4454c26cb4.png?imageMogr2/auto-orient/strip%7CimageView2/2/w/498">
            <a:extLst>
              <a:ext uri="{FF2B5EF4-FFF2-40B4-BE49-F238E27FC236}">
                <a16:creationId xmlns:a16="http://schemas.microsoft.com/office/drawing/2014/main" id="{A70A8B45-95A6-417A-AF62-BD616569F1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75139" y="586774"/>
            <a:ext cx="5455917" cy="33963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9EDEFB-9E32-4008-ABB7-207977C10D0A}"/>
              </a:ext>
            </a:extLst>
          </p:cNvPr>
          <p:cNvSpPr>
            <a:spLocks noGrp="1"/>
          </p:cNvSpPr>
          <p:nvPr>
            <p:ph type="title"/>
          </p:nvPr>
        </p:nvSpPr>
        <p:spPr>
          <a:xfrm>
            <a:off x="527538" y="4756638"/>
            <a:ext cx="11139854" cy="930447"/>
          </a:xfrm>
          <a:prstGeom prst="ellipse">
            <a:avLst/>
          </a:prstGeom>
        </p:spPr>
        <p:txBody>
          <a:bodyPr vert="horz" lIns="91440" tIns="45720" rIns="91440" bIns="45720" rtlCol="0" anchor="b">
            <a:normAutofit/>
          </a:bodyPr>
          <a:lstStyle/>
          <a:p>
            <a:pPr algn="ctr"/>
            <a:r>
              <a:rPr lang="en-US" altLang="zh-CN" sz="3800">
                <a:solidFill>
                  <a:schemeClr val="bg1"/>
                </a:solidFill>
              </a:rPr>
              <a:t>Basic structure</a:t>
            </a:r>
          </a:p>
        </p:txBody>
      </p:sp>
    </p:spTree>
    <p:extLst>
      <p:ext uri="{BB962C8B-B14F-4D97-AF65-F5344CB8AC3E}">
        <p14:creationId xmlns:p14="http://schemas.microsoft.com/office/powerpoint/2010/main" val="74954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F1FC53-DF1C-4953-B619-16A00763614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altLang="zh-CN" sz="5800" kern="1200">
                <a:solidFill>
                  <a:schemeClr val="tx1"/>
                </a:solidFill>
                <a:latin typeface="+mj-lt"/>
                <a:ea typeface="+mj-ea"/>
                <a:cs typeface="+mj-cs"/>
              </a:rPr>
              <a:t>Model details</a:t>
            </a:r>
          </a:p>
        </p:txBody>
      </p:sp>
    </p:spTree>
    <p:extLst>
      <p:ext uri="{BB962C8B-B14F-4D97-AF65-F5344CB8AC3E}">
        <p14:creationId xmlns:p14="http://schemas.microsoft.com/office/powerpoint/2010/main" val="33118088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A6EB-6603-4E67-BE95-78523ABD51DE}"/>
              </a:ext>
            </a:extLst>
          </p:cNvPr>
          <p:cNvSpPr>
            <a:spLocks noGrp="1"/>
          </p:cNvSpPr>
          <p:nvPr>
            <p:ph type="title"/>
          </p:nvPr>
        </p:nvSpPr>
        <p:spPr/>
        <p:txBody>
          <a:bodyPr/>
          <a:lstStyle/>
          <a:p>
            <a:r>
              <a:rPr lang="en-US" dirty="0"/>
              <a:t>Model details</a:t>
            </a:r>
          </a:p>
        </p:txBody>
      </p:sp>
      <p:sp>
        <p:nvSpPr>
          <p:cNvPr id="5" name="Content Placeholder 4">
            <a:extLst>
              <a:ext uri="{FF2B5EF4-FFF2-40B4-BE49-F238E27FC236}">
                <a16:creationId xmlns:a16="http://schemas.microsoft.com/office/drawing/2014/main" id="{BD8B42EE-64F5-48AB-B0D2-5B13E57E2715}"/>
              </a:ext>
            </a:extLst>
          </p:cNvPr>
          <p:cNvSpPr>
            <a:spLocks noGrp="1"/>
          </p:cNvSpPr>
          <p:nvPr>
            <p:ph sz="half" idx="2"/>
          </p:nvPr>
        </p:nvSpPr>
        <p:spPr>
          <a:xfrm>
            <a:off x="6172200" y="1825625"/>
            <a:ext cx="5181600" cy="4351338"/>
          </a:xfrm>
        </p:spPr>
        <p:txBody>
          <a:bodyPr/>
          <a:lstStyle/>
          <a:p>
            <a:r>
              <a:rPr lang="en-US" dirty="0"/>
              <a:t>Recurrent neural network to generate text</a:t>
            </a:r>
          </a:p>
          <a:p>
            <a:endParaRPr lang="en-US" dirty="0"/>
          </a:p>
        </p:txBody>
      </p:sp>
      <p:sp>
        <p:nvSpPr>
          <p:cNvPr id="7" name="Content Placeholder 6">
            <a:extLst>
              <a:ext uri="{FF2B5EF4-FFF2-40B4-BE49-F238E27FC236}">
                <a16:creationId xmlns:a16="http://schemas.microsoft.com/office/drawing/2014/main" id="{4B486A4C-CBCF-4D0F-9B40-A986B2F664A9}"/>
              </a:ext>
            </a:extLst>
          </p:cNvPr>
          <p:cNvSpPr>
            <a:spLocks noGrp="1"/>
          </p:cNvSpPr>
          <p:nvPr>
            <p:ph sz="half" idx="1"/>
          </p:nvPr>
        </p:nvSpPr>
        <p:spPr/>
        <p:txBody>
          <a:bodyPr/>
          <a:lstStyle/>
          <a:p>
            <a:r>
              <a:rPr lang="en-US" dirty="0"/>
              <a:t>Convolutional neural network to process image</a:t>
            </a:r>
          </a:p>
          <a:p>
            <a:endParaRPr lang="en-US" dirty="0"/>
          </a:p>
        </p:txBody>
      </p:sp>
      <p:pic>
        <p:nvPicPr>
          <p:cNvPr id="8" name="Content Placeholder 5">
            <a:extLst>
              <a:ext uri="{FF2B5EF4-FFF2-40B4-BE49-F238E27FC236}">
                <a16:creationId xmlns:a16="http://schemas.microsoft.com/office/drawing/2014/main" id="{1274FB7E-1758-478B-BC3E-CC0C39A077EC}"/>
              </a:ext>
            </a:extLst>
          </p:cNvPr>
          <p:cNvPicPr>
            <a:picLocks noChangeAspect="1"/>
          </p:cNvPicPr>
          <p:nvPr/>
        </p:nvPicPr>
        <p:blipFill>
          <a:blip r:embed="rId2"/>
          <a:stretch>
            <a:fillRect/>
          </a:stretch>
        </p:blipFill>
        <p:spPr>
          <a:xfrm>
            <a:off x="838200" y="3180945"/>
            <a:ext cx="5181600" cy="2610047"/>
          </a:xfrm>
          <a:prstGeom prst="rect">
            <a:avLst/>
          </a:prstGeom>
        </p:spPr>
      </p:pic>
      <p:sp>
        <p:nvSpPr>
          <p:cNvPr id="13" name="Content Placeholder 4">
            <a:extLst>
              <a:ext uri="{FF2B5EF4-FFF2-40B4-BE49-F238E27FC236}">
                <a16:creationId xmlns:a16="http://schemas.microsoft.com/office/drawing/2014/main" id="{400AB43B-83E4-4F00-BE69-2D2FDB17DBCD}"/>
              </a:ext>
            </a:extLst>
          </p:cNvPr>
          <p:cNvSpPr txBox="1">
            <a:spLocks/>
          </p:cNvSpPr>
          <p:nvPr/>
        </p:nvSpPr>
        <p:spPr>
          <a:xfrm>
            <a:off x="9578196" y="2903792"/>
            <a:ext cx="1928004" cy="2227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4" name="Picture 2" descr="「Recurrent neural network generate text」的圖片搜尋結果">
            <a:extLst>
              <a:ext uri="{FF2B5EF4-FFF2-40B4-BE49-F238E27FC236}">
                <a16:creationId xmlns:a16="http://schemas.microsoft.com/office/drawing/2014/main" id="{BC809CA0-4BF9-4919-9477-98AADD823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513" y="3044518"/>
            <a:ext cx="4178973"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68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68765-AFA5-5144-AAD5-C1043F18CE04}"/>
              </a:ext>
            </a:extLst>
          </p:cNvPr>
          <p:cNvSpPr>
            <a:spLocks noGrp="1"/>
          </p:cNvSpPr>
          <p:nvPr>
            <p:ph type="title"/>
          </p:nvPr>
        </p:nvSpPr>
        <p:spPr/>
        <p:txBody>
          <a:bodyPr/>
          <a:lstStyle/>
          <a:p>
            <a:r>
              <a:rPr kumimoji="1" lang="en-US" altLang="zh-Hans" dirty="0"/>
              <a:t>CNN part– VGG network</a:t>
            </a:r>
            <a:endParaRPr kumimoji="1" lang="zh-CN" altLang="en-US" dirty="0"/>
          </a:p>
        </p:txBody>
      </p:sp>
      <p:sp>
        <p:nvSpPr>
          <p:cNvPr id="3" name="内容占位符 2">
            <a:extLst>
              <a:ext uri="{FF2B5EF4-FFF2-40B4-BE49-F238E27FC236}">
                <a16:creationId xmlns:a16="http://schemas.microsoft.com/office/drawing/2014/main" id="{8332BB49-1E00-5141-B3C3-D0A3D02B20A1}"/>
              </a:ext>
            </a:extLst>
          </p:cNvPr>
          <p:cNvSpPr>
            <a:spLocks noGrp="1"/>
          </p:cNvSpPr>
          <p:nvPr>
            <p:ph idx="1"/>
          </p:nvPr>
        </p:nvSpPr>
        <p:spPr/>
        <p:txBody>
          <a:bodyPr/>
          <a:lstStyle/>
          <a:p>
            <a:r>
              <a:rPr kumimoji="1" lang="en-US" altLang="zh-CN" dirty="0"/>
              <a:t>The overall architecture of VGG16</a:t>
            </a:r>
          </a:p>
          <a:p>
            <a:endParaRPr kumimoji="1" lang="zh-CN" altLang="en-US" dirty="0"/>
          </a:p>
        </p:txBody>
      </p:sp>
      <p:pic>
        <p:nvPicPr>
          <p:cNvPr id="5" name="图片 4">
            <a:extLst>
              <a:ext uri="{FF2B5EF4-FFF2-40B4-BE49-F238E27FC236}">
                <a16:creationId xmlns:a16="http://schemas.microsoft.com/office/drawing/2014/main" id="{DCCB9016-CFB8-DD4A-A76F-CB935D85DE39}"/>
              </a:ext>
            </a:extLst>
          </p:cNvPr>
          <p:cNvPicPr>
            <a:picLocks noChangeAspect="1"/>
          </p:cNvPicPr>
          <p:nvPr/>
        </p:nvPicPr>
        <p:blipFill>
          <a:blip r:embed="rId2"/>
          <a:stretch>
            <a:fillRect/>
          </a:stretch>
        </p:blipFill>
        <p:spPr>
          <a:xfrm>
            <a:off x="1753343" y="2281794"/>
            <a:ext cx="8115300" cy="3695700"/>
          </a:xfrm>
          <a:prstGeom prst="rect">
            <a:avLst/>
          </a:prstGeom>
        </p:spPr>
      </p:pic>
    </p:spTree>
    <p:extLst>
      <p:ext uri="{BB962C8B-B14F-4D97-AF65-F5344CB8AC3E}">
        <p14:creationId xmlns:p14="http://schemas.microsoft.com/office/powerpoint/2010/main" val="2439945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TotalTime>
  <Words>548</Words>
  <Application>Microsoft Macintosh PowerPoint</Application>
  <PresentationFormat>宽屏</PresentationFormat>
  <Paragraphs>50</Paragraphs>
  <Slides>21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等线</vt:lpstr>
      <vt:lpstr>等线 Light</vt:lpstr>
      <vt:lpstr>CMS</vt:lpstr>
      <vt:lpstr>新細明體</vt:lpstr>
      <vt:lpstr>Arial</vt:lpstr>
      <vt:lpstr>Calibri</vt:lpstr>
      <vt:lpstr>Calibri Light</vt:lpstr>
      <vt:lpstr>Office Theme</vt:lpstr>
      <vt:lpstr>Automatically Generate Description for Image with Deep Learning </vt:lpstr>
      <vt:lpstr>What is that?</vt:lpstr>
      <vt:lpstr>Application</vt:lpstr>
      <vt:lpstr>Basic structure</vt:lpstr>
      <vt:lpstr>                  Feature             Language                   extractor              model </vt:lpstr>
      <vt:lpstr>Basic structure</vt:lpstr>
      <vt:lpstr>Model details</vt:lpstr>
      <vt:lpstr>Model details</vt:lpstr>
      <vt:lpstr>CNN part– VGG network</vt:lpstr>
      <vt:lpstr>RNN part --- LSTM</vt:lpstr>
      <vt:lpstr>Forget gate      ||        input gate      </vt:lpstr>
      <vt:lpstr>Update cell state     ||              output gate   </vt:lpstr>
      <vt:lpstr>RNN part</vt:lpstr>
      <vt:lpstr>Before input --- word embedding </vt:lpstr>
      <vt:lpstr>Advantages</vt:lpstr>
      <vt:lpstr>TRAINING</vt:lpstr>
      <vt:lpstr>Inference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Generate Description for Image with Deep Learning</dc:title>
  <dc:creator>Jui-Che Tsai</dc:creator>
  <cp:lastModifiedBy>Guo,Shipeng</cp:lastModifiedBy>
  <cp:revision>37</cp:revision>
  <dcterms:created xsi:type="dcterms:W3CDTF">2018-02-04T02:57:11Z</dcterms:created>
  <dcterms:modified xsi:type="dcterms:W3CDTF">2018-04-22T23:39:39Z</dcterms:modified>
</cp:coreProperties>
</file>